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256" r:id="rId2"/>
    <p:sldId id="284" r:id="rId3"/>
    <p:sldId id="258" r:id="rId4"/>
    <p:sldId id="270" r:id="rId5"/>
    <p:sldId id="271" r:id="rId6"/>
    <p:sldId id="272" r:id="rId7"/>
    <p:sldId id="268" r:id="rId8"/>
    <p:sldId id="278" r:id="rId9"/>
    <p:sldId id="259" r:id="rId10"/>
    <p:sldId id="260" r:id="rId11"/>
    <p:sldId id="274" r:id="rId12"/>
    <p:sldId id="275" r:id="rId13"/>
    <p:sldId id="277" r:id="rId14"/>
    <p:sldId id="266" r:id="rId15"/>
    <p:sldId id="283" r:id="rId16"/>
    <p:sldId id="262" r:id="rId17"/>
    <p:sldId id="281" r:id="rId18"/>
    <p:sldId id="280" r:id="rId19"/>
    <p:sldId id="273" r:id="rId20"/>
    <p:sldId id="269" r:id="rId21"/>
    <p:sldId id="263" r:id="rId22"/>
    <p:sldId id="264" r:id="rId23"/>
    <p:sldId id="265"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56" autoAdjust="0"/>
  </p:normalViewPr>
  <p:slideViewPr>
    <p:cSldViewPr>
      <p:cViewPr varScale="1">
        <p:scale>
          <a:sx n="85" d="100"/>
          <a:sy n="85" d="100"/>
        </p:scale>
        <p:origin x="1306" y="67"/>
      </p:cViewPr>
      <p:guideLst>
        <p:guide orient="horz" pos="2160"/>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99D383-447F-4B7D-BFB7-0A3DDF931F40}"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8EC01443-2975-4529-A533-06F6C1ABF3E2}">
      <dgm:prSet phldrT="[Text]"/>
      <dgm:spPr/>
      <dgm:t>
        <a:bodyPr/>
        <a:lstStyle/>
        <a:p>
          <a:r>
            <a:rPr lang="en-US" dirty="0"/>
            <a:t>Receive data from </a:t>
          </a:r>
          <a:r>
            <a:rPr lang="en-US" dirty="0" err="1"/>
            <a:t>XBees</a:t>
          </a:r>
          <a:endParaRPr lang="en-US" dirty="0"/>
        </a:p>
      </dgm:t>
    </dgm:pt>
    <dgm:pt modelId="{A6FEA48C-FED9-4D9D-89E7-F81D715200E5}" type="parTrans" cxnId="{022EFEC7-0692-4761-8BA8-1DC0680D96B1}">
      <dgm:prSet/>
      <dgm:spPr/>
      <dgm:t>
        <a:bodyPr/>
        <a:lstStyle/>
        <a:p>
          <a:endParaRPr lang="en-US"/>
        </a:p>
      </dgm:t>
    </dgm:pt>
    <dgm:pt modelId="{20E72A50-3F67-42B3-B51B-BA209C49AF83}" type="sibTrans" cxnId="{022EFEC7-0692-4761-8BA8-1DC0680D96B1}">
      <dgm:prSet/>
      <dgm:spPr/>
      <dgm:t>
        <a:bodyPr/>
        <a:lstStyle/>
        <a:p>
          <a:endParaRPr lang="en-US"/>
        </a:p>
      </dgm:t>
    </dgm:pt>
    <dgm:pt modelId="{14CAC73F-F859-4070-920C-5A8A503DC50D}">
      <dgm:prSet phldrT="[Text]"/>
      <dgm:spPr/>
      <dgm:t>
        <a:bodyPr/>
        <a:lstStyle/>
        <a:p>
          <a:r>
            <a:rPr lang="en-US" dirty="0"/>
            <a:t>Analyze gas level</a:t>
          </a:r>
        </a:p>
      </dgm:t>
    </dgm:pt>
    <dgm:pt modelId="{CD12E488-E2B2-47B9-8898-1BA6CC99711A}" type="parTrans" cxnId="{8CBD6483-1FEB-4F1B-985A-8720336DD8FD}">
      <dgm:prSet/>
      <dgm:spPr/>
      <dgm:t>
        <a:bodyPr/>
        <a:lstStyle/>
        <a:p>
          <a:endParaRPr lang="en-US"/>
        </a:p>
      </dgm:t>
    </dgm:pt>
    <dgm:pt modelId="{948AD2D3-4728-458C-BA5B-2069F92B18BC}" type="sibTrans" cxnId="{8CBD6483-1FEB-4F1B-985A-8720336DD8FD}">
      <dgm:prSet/>
      <dgm:spPr/>
      <dgm:t>
        <a:bodyPr/>
        <a:lstStyle/>
        <a:p>
          <a:endParaRPr lang="en-US"/>
        </a:p>
      </dgm:t>
    </dgm:pt>
    <dgm:pt modelId="{E3A45C21-1D68-42CE-A1E9-26227A6F105A}">
      <dgm:prSet phldrT="[Text]"/>
      <dgm:spPr/>
      <dgm:t>
        <a:bodyPr/>
        <a:lstStyle/>
        <a:p>
          <a:r>
            <a:rPr lang="en-US" dirty="0"/>
            <a:t>Update connection and HTML page</a:t>
          </a:r>
        </a:p>
      </dgm:t>
    </dgm:pt>
    <dgm:pt modelId="{47433712-D993-41EA-9F04-B955C71EC9C1}" type="parTrans" cxnId="{3CE4CED0-7D56-4970-B66C-AFE4F69E5A39}">
      <dgm:prSet/>
      <dgm:spPr/>
      <dgm:t>
        <a:bodyPr/>
        <a:lstStyle/>
        <a:p>
          <a:endParaRPr lang="en-US"/>
        </a:p>
      </dgm:t>
    </dgm:pt>
    <dgm:pt modelId="{AD09BEE3-6BC1-4967-979C-CFA4B6CFA668}" type="sibTrans" cxnId="{3CE4CED0-7D56-4970-B66C-AFE4F69E5A39}">
      <dgm:prSet/>
      <dgm:spPr/>
      <dgm:t>
        <a:bodyPr/>
        <a:lstStyle/>
        <a:p>
          <a:endParaRPr lang="en-US"/>
        </a:p>
      </dgm:t>
    </dgm:pt>
    <dgm:pt modelId="{C1CFB802-D305-43DB-B0E4-C431A045C8E8}">
      <dgm:prSet phldrT="[Text]"/>
      <dgm:spPr/>
      <dgm:t>
        <a:bodyPr/>
        <a:lstStyle/>
        <a:p>
          <a:r>
            <a:rPr lang="en-US" dirty="0"/>
            <a:t>Check lamp state and update</a:t>
          </a:r>
        </a:p>
      </dgm:t>
    </dgm:pt>
    <dgm:pt modelId="{B2E24091-BDBB-483E-8B2B-8D491C2BB350}" type="parTrans" cxnId="{0E01F341-9FEC-47F0-8BEC-686ACF3DC7AC}">
      <dgm:prSet/>
      <dgm:spPr/>
      <dgm:t>
        <a:bodyPr/>
        <a:lstStyle/>
        <a:p>
          <a:endParaRPr lang="en-US"/>
        </a:p>
      </dgm:t>
    </dgm:pt>
    <dgm:pt modelId="{DC36BB2F-D920-4A48-A254-FA8ABFBB5916}" type="sibTrans" cxnId="{0E01F341-9FEC-47F0-8BEC-686ACF3DC7AC}">
      <dgm:prSet/>
      <dgm:spPr/>
      <dgm:t>
        <a:bodyPr/>
        <a:lstStyle/>
        <a:p>
          <a:endParaRPr lang="en-US"/>
        </a:p>
      </dgm:t>
    </dgm:pt>
    <dgm:pt modelId="{A22FC719-E7E8-4FCA-9A68-BCE0CFDEE9FF}">
      <dgm:prSet phldrT="[Text]"/>
      <dgm:spPr/>
      <dgm:t>
        <a:bodyPr/>
        <a:lstStyle/>
        <a:p>
          <a:r>
            <a:rPr lang="en-US" dirty="0"/>
            <a:t>Send data to database</a:t>
          </a:r>
        </a:p>
      </dgm:t>
    </dgm:pt>
    <dgm:pt modelId="{65E90661-745C-41E5-800D-E5D5FA0DF0C7}" type="parTrans" cxnId="{28D0ABBF-116E-4342-BA8A-935F57DA5084}">
      <dgm:prSet/>
      <dgm:spPr/>
      <dgm:t>
        <a:bodyPr/>
        <a:lstStyle/>
        <a:p>
          <a:endParaRPr lang="en-US"/>
        </a:p>
      </dgm:t>
    </dgm:pt>
    <dgm:pt modelId="{29F32DF7-0BC8-4157-9431-2DF6F93858DF}" type="sibTrans" cxnId="{28D0ABBF-116E-4342-BA8A-935F57DA5084}">
      <dgm:prSet/>
      <dgm:spPr/>
      <dgm:t>
        <a:bodyPr/>
        <a:lstStyle/>
        <a:p>
          <a:endParaRPr lang="en-US"/>
        </a:p>
      </dgm:t>
    </dgm:pt>
    <dgm:pt modelId="{61A1E351-84DC-4EC1-96BE-E9B1990E06D0}">
      <dgm:prSet phldrT="[Text]"/>
      <dgm:spPr/>
      <dgm:t>
        <a:bodyPr/>
        <a:lstStyle/>
        <a:p>
          <a:r>
            <a:rPr lang="en-US" dirty="0"/>
            <a:t>Check for Serial input</a:t>
          </a:r>
        </a:p>
      </dgm:t>
    </dgm:pt>
    <dgm:pt modelId="{F6C3121A-9E33-4232-AD66-A9110939986F}" type="parTrans" cxnId="{C8065D07-6FBE-4BC2-A5C1-715FC3620A30}">
      <dgm:prSet/>
      <dgm:spPr/>
      <dgm:t>
        <a:bodyPr/>
        <a:lstStyle/>
        <a:p>
          <a:endParaRPr lang="en-US"/>
        </a:p>
      </dgm:t>
    </dgm:pt>
    <dgm:pt modelId="{F4937DC9-1EAD-4DE4-BCD4-132B63AACFBC}" type="sibTrans" cxnId="{C8065D07-6FBE-4BC2-A5C1-715FC3620A30}">
      <dgm:prSet/>
      <dgm:spPr/>
      <dgm:t>
        <a:bodyPr/>
        <a:lstStyle/>
        <a:p>
          <a:endParaRPr lang="en-US"/>
        </a:p>
      </dgm:t>
    </dgm:pt>
    <dgm:pt modelId="{1A6B4AA6-8438-4D90-9B90-413B706D4AB0}">
      <dgm:prSet phldrT="[Text]"/>
      <dgm:spPr/>
      <dgm:t>
        <a:bodyPr/>
        <a:lstStyle/>
        <a:p>
          <a:r>
            <a:rPr lang="en-US" dirty="0"/>
            <a:t>Check if button was pressed</a:t>
          </a:r>
        </a:p>
      </dgm:t>
    </dgm:pt>
    <dgm:pt modelId="{3FAC3AAC-DACC-4B72-922E-79706731439E}" type="parTrans" cxnId="{A796D62A-9A38-45BC-8629-92F00576A7BE}">
      <dgm:prSet/>
      <dgm:spPr/>
      <dgm:t>
        <a:bodyPr/>
        <a:lstStyle/>
        <a:p>
          <a:endParaRPr lang="en-US"/>
        </a:p>
      </dgm:t>
    </dgm:pt>
    <dgm:pt modelId="{AFF0B9AD-971F-40C7-AF09-717035EDB07A}" type="sibTrans" cxnId="{A796D62A-9A38-45BC-8629-92F00576A7BE}">
      <dgm:prSet/>
      <dgm:spPr/>
      <dgm:t>
        <a:bodyPr/>
        <a:lstStyle/>
        <a:p>
          <a:endParaRPr lang="en-US"/>
        </a:p>
      </dgm:t>
    </dgm:pt>
    <dgm:pt modelId="{36CA0F47-2F5E-4969-B795-913ECEBE4D35}" type="pres">
      <dgm:prSet presAssocID="{FD99D383-447F-4B7D-BFB7-0A3DDF931F40}" presName="Name0" presStyleCnt="0">
        <dgm:presLayoutVars>
          <dgm:dir/>
          <dgm:resizeHandles val="exact"/>
        </dgm:presLayoutVars>
      </dgm:prSet>
      <dgm:spPr/>
    </dgm:pt>
    <dgm:pt modelId="{AB0839D4-7E88-4236-B998-DE814A2DDE73}" type="pres">
      <dgm:prSet presAssocID="{FD99D383-447F-4B7D-BFB7-0A3DDF931F40}" presName="cycle" presStyleCnt="0"/>
      <dgm:spPr/>
    </dgm:pt>
    <dgm:pt modelId="{83CB2503-27D2-42EF-ACA7-8337BBA5ED53}" type="pres">
      <dgm:prSet presAssocID="{8EC01443-2975-4529-A533-06F6C1ABF3E2}" presName="nodeFirstNode" presStyleLbl="node1" presStyleIdx="0" presStyleCnt="7">
        <dgm:presLayoutVars>
          <dgm:bulletEnabled val="1"/>
        </dgm:presLayoutVars>
      </dgm:prSet>
      <dgm:spPr/>
    </dgm:pt>
    <dgm:pt modelId="{2F26B5E7-5FAF-40B4-A47B-6E22131D22C2}" type="pres">
      <dgm:prSet presAssocID="{20E72A50-3F67-42B3-B51B-BA209C49AF83}" presName="sibTransFirstNode" presStyleLbl="bgShp" presStyleIdx="0" presStyleCnt="1"/>
      <dgm:spPr/>
    </dgm:pt>
    <dgm:pt modelId="{4F13F757-9D5E-4C4A-BCC5-7B472244DBF4}" type="pres">
      <dgm:prSet presAssocID="{14CAC73F-F859-4070-920C-5A8A503DC50D}" presName="nodeFollowingNodes" presStyleLbl="node1" presStyleIdx="1" presStyleCnt="7" custRadScaleRad="107967" custRadScaleInc="17895">
        <dgm:presLayoutVars>
          <dgm:bulletEnabled val="1"/>
        </dgm:presLayoutVars>
      </dgm:prSet>
      <dgm:spPr/>
    </dgm:pt>
    <dgm:pt modelId="{EF358094-CB7A-4431-B874-17FA7CF03AE6}" type="pres">
      <dgm:prSet presAssocID="{61A1E351-84DC-4EC1-96BE-E9B1990E06D0}" presName="nodeFollowingNodes" presStyleLbl="node1" presStyleIdx="2" presStyleCnt="7" custRadScaleRad="103595" custRadScaleInc="-17785">
        <dgm:presLayoutVars>
          <dgm:bulletEnabled val="1"/>
        </dgm:presLayoutVars>
      </dgm:prSet>
      <dgm:spPr/>
    </dgm:pt>
    <dgm:pt modelId="{756C5CFF-B050-44A8-A792-A928E7A35487}" type="pres">
      <dgm:prSet presAssocID="{1A6B4AA6-8438-4D90-9B90-413B706D4AB0}" presName="nodeFollowingNodes" presStyleLbl="node1" presStyleIdx="3" presStyleCnt="7" custRadScaleRad="106208" custRadScaleInc="-34584">
        <dgm:presLayoutVars>
          <dgm:bulletEnabled val="1"/>
        </dgm:presLayoutVars>
      </dgm:prSet>
      <dgm:spPr/>
    </dgm:pt>
    <dgm:pt modelId="{AC1B2504-5FDC-4441-9361-9C761EF93D70}" type="pres">
      <dgm:prSet presAssocID="{E3A45C21-1D68-42CE-A1E9-26227A6F105A}" presName="nodeFollowingNodes" presStyleLbl="node1" presStyleIdx="4" presStyleCnt="7" custScaleX="118188" custRadScaleRad="106208" custRadScaleInc="34583">
        <dgm:presLayoutVars>
          <dgm:bulletEnabled val="1"/>
        </dgm:presLayoutVars>
      </dgm:prSet>
      <dgm:spPr/>
    </dgm:pt>
    <dgm:pt modelId="{78F1DC00-E67B-47A6-A177-6A20AFDCC515}" type="pres">
      <dgm:prSet presAssocID="{C1CFB802-D305-43DB-B0E4-C431A045C8E8}" presName="nodeFollowingNodes" presStyleLbl="node1" presStyleIdx="5" presStyleCnt="7" custRadScaleRad="105564" custRadScaleInc="17987">
        <dgm:presLayoutVars>
          <dgm:bulletEnabled val="1"/>
        </dgm:presLayoutVars>
      </dgm:prSet>
      <dgm:spPr/>
    </dgm:pt>
    <dgm:pt modelId="{04129473-6D37-4F36-BED7-53DB97DE58D6}" type="pres">
      <dgm:prSet presAssocID="{A22FC719-E7E8-4FCA-9A68-BCE0CFDEE9FF}" presName="nodeFollowingNodes" presStyleLbl="node1" presStyleIdx="6" presStyleCnt="7" custRadScaleRad="104516" custRadScaleInc="-11588">
        <dgm:presLayoutVars>
          <dgm:bulletEnabled val="1"/>
        </dgm:presLayoutVars>
      </dgm:prSet>
      <dgm:spPr/>
    </dgm:pt>
  </dgm:ptLst>
  <dgm:cxnLst>
    <dgm:cxn modelId="{28D0ABBF-116E-4342-BA8A-935F57DA5084}" srcId="{FD99D383-447F-4B7D-BFB7-0A3DDF931F40}" destId="{A22FC719-E7E8-4FCA-9A68-BCE0CFDEE9FF}" srcOrd="6" destOrd="0" parTransId="{65E90661-745C-41E5-800D-E5D5FA0DF0C7}" sibTransId="{29F32DF7-0BC8-4157-9431-2DF6F93858DF}"/>
    <dgm:cxn modelId="{A796D62A-9A38-45BC-8629-92F00576A7BE}" srcId="{FD99D383-447F-4B7D-BFB7-0A3DDF931F40}" destId="{1A6B4AA6-8438-4D90-9B90-413B706D4AB0}" srcOrd="3" destOrd="0" parTransId="{3FAC3AAC-DACC-4B72-922E-79706731439E}" sibTransId="{AFF0B9AD-971F-40C7-AF09-717035EDB07A}"/>
    <dgm:cxn modelId="{022EFEC7-0692-4761-8BA8-1DC0680D96B1}" srcId="{FD99D383-447F-4B7D-BFB7-0A3DDF931F40}" destId="{8EC01443-2975-4529-A533-06F6C1ABF3E2}" srcOrd="0" destOrd="0" parTransId="{A6FEA48C-FED9-4D9D-89E7-F81D715200E5}" sibTransId="{20E72A50-3F67-42B3-B51B-BA209C49AF83}"/>
    <dgm:cxn modelId="{2352B0C0-9E89-4FAE-B1BA-04CF35246197}" type="presOf" srcId="{61A1E351-84DC-4EC1-96BE-E9B1990E06D0}" destId="{EF358094-CB7A-4431-B874-17FA7CF03AE6}" srcOrd="0" destOrd="0" presId="urn:microsoft.com/office/officeart/2005/8/layout/cycle3"/>
    <dgm:cxn modelId="{E67607AE-F5EC-45E4-BEB3-5E4C1369D886}" type="presOf" srcId="{C1CFB802-D305-43DB-B0E4-C431A045C8E8}" destId="{78F1DC00-E67B-47A6-A177-6A20AFDCC515}" srcOrd="0" destOrd="0" presId="urn:microsoft.com/office/officeart/2005/8/layout/cycle3"/>
    <dgm:cxn modelId="{C8065D07-6FBE-4BC2-A5C1-715FC3620A30}" srcId="{FD99D383-447F-4B7D-BFB7-0A3DDF931F40}" destId="{61A1E351-84DC-4EC1-96BE-E9B1990E06D0}" srcOrd="2" destOrd="0" parTransId="{F6C3121A-9E33-4232-AD66-A9110939986F}" sibTransId="{F4937DC9-1EAD-4DE4-BCD4-132B63AACFBC}"/>
    <dgm:cxn modelId="{E5AD90B3-E370-408E-A2F8-4E22B2A153C5}" type="presOf" srcId="{E3A45C21-1D68-42CE-A1E9-26227A6F105A}" destId="{AC1B2504-5FDC-4441-9361-9C761EF93D70}" srcOrd="0" destOrd="0" presId="urn:microsoft.com/office/officeart/2005/8/layout/cycle3"/>
    <dgm:cxn modelId="{6C4EFC3E-BA72-4759-9FAD-6F33510008A9}" type="presOf" srcId="{20E72A50-3F67-42B3-B51B-BA209C49AF83}" destId="{2F26B5E7-5FAF-40B4-A47B-6E22131D22C2}" srcOrd="0" destOrd="0" presId="urn:microsoft.com/office/officeart/2005/8/layout/cycle3"/>
    <dgm:cxn modelId="{E13969D1-F4F0-4BE9-B251-804470A38F79}" type="presOf" srcId="{8EC01443-2975-4529-A533-06F6C1ABF3E2}" destId="{83CB2503-27D2-42EF-ACA7-8337BBA5ED53}" srcOrd="0" destOrd="0" presId="urn:microsoft.com/office/officeart/2005/8/layout/cycle3"/>
    <dgm:cxn modelId="{90FA217D-1DC1-45E0-926B-BD5DF398C1C2}" type="presOf" srcId="{14CAC73F-F859-4070-920C-5A8A503DC50D}" destId="{4F13F757-9D5E-4C4A-BCC5-7B472244DBF4}" srcOrd="0" destOrd="0" presId="urn:microsoft.com/office/officeart/2005/8/layout/cycle3"/>
    <dgm:cxn modelId="{D22D9AD7-EAF2-4DEE-883B-C081D3E3108E}" type="presOf" srcId="{1A6B4AA6-8438-4D90-9B90-413B706D4AB0}" destId="{756C5CFF-B050-44A8-A792-A928E7A35487}" srcOrd="0" destOrd="0" presId="urn:microsoft.com/office/officeart/2005/8/layout/cycle3"/>
    <dgm:cxn modelId="{692CA3F1-7641-496B-A42A-A01F2EB7786F}" type="presOf" srcId="{A22FC719-E7E8-4FCA-9A68-BCE0CFDEE9FF}" destId="{04129473-6D37-4F36-BED7-53DB97DE58D6}" srcOrd="0" destOrd="0" presId="urn:microsoft.com/office/officeart/2005/8/layout/cycle3"/>
    <dgm:cxn modelId="{3CE4CED0-7D56-4970-B66C-AFE4F69E5A39}" srcId="{FD99D383-447F-4B7D-BFB7-0A3DDF931F40}" destId="{E3A45C21-1D68-42CE-A1E9-26227A6F105A}" srcOrd="4" destOrd="0" parTransId="{47433712-D993-41EA-9F04-B955C71EC9C1}" sibTransId="{AD09BEE3-6BC1-4967-979C-CFA4B6CFA668}"/>
    <dgm:cxn modelId="{2A5B8E6C-5DAD-4E5C-8F97-E15E1B69D437}" type="presOf" srcId="{FD99D383-447F-4B7D-BFB7-0A3DDF931F40}" destId="{36CA0F47-2F5E-4969-B795-913ECEBE4D35}" srcOrd="0" destOrd="0" presId="urn:microsoft.com/office/officeart/2005/8/layout/cycle3"/>
    <dgm:cxn modelId="{8CBD6483-1FEB-4F1B-985A-8720336DD8FD}" srcId="{FD99D383-447F-4B7D-BFB7-0A3DDF931F40}" destId="{14CAC73F-F859-4070-920C-5A8A503DC50D}" srcOrd="1" destOrd="0" parTransId="{CD12E488-E2B2-47B9-8898-1BA6CC99711A}" sibTransId="{948AD2D3-4728-458C-BA5B-2069F92B18BC}"/>
    <dgm:cxn modelId="{0E01F341-9FEC-47F0-8BEC-686ACF3DC7AC}" srcId="{FD99D383-447F-4B7D-BFB7-0A3DDF931F40}" destId="{C1CFB802-D305-43DB-B0E4-C431A045C8E8}" srcOrd="5" destOrd="0" parTransId="{B2E24091-BDBB-483E-8B2B-8D491C2BB350}" sibTransId="{DC36BB2F-D920-4A48-A254-FA8ABFBB5916}"/>
    <dgm:cxn modelId="{AA4F3E13-5938-4DA6-88C9-13C24609EFAC}" type="presParOf" srcId="{36CA0F47-2F5E-4969-B795-913ECEBE4D35}" destId="{AB0839D4-7E88-4236-B998-DE814A2DDE73}" srcOrd="0" destOrd="0" presId="urn:microsoft.com/office/officeart/2005/8/layout/cycle3"/>
    <dgm:cxn modelId="{7AF49AA8-7700-4DA7-84CA-38F5B4233CAC}" type="presParOf" srcId="{AB0839D4-7E88-4236-B998-DE814A2DDE73}" destId="{83CB2503-27D2-42EF-ACA7-8337BBA5ED53}" srcOrd="0" destOrd="0" presId="urn:microsoft.com/office/officeart/2005/8/layout/cycle3"/>
    <dgm:cxn modelId="{A9299A6A-7E73-498E-8B64-65065E0A4FFD}" type="presParOf" srcId="{AB0839D4-7E88-4236-B998-DE814A2DDE73}" destId="{2F26B5E7-5FAF-40B4-A47B-6E22131D22C2}" srcOrd="1" destOrd="0" presId="urn:microsoft.com/office/officeart/2005/8/layout/cycle3"/>
    <dgm:cxn modelId="{F4274837-446B-4DD5-94E0-9912864926C0}" type="presParOf" srcId="{AB0839D4-7E88-4236-B998-DE814A2DDE73}" destId="{4F13F757-9D5E-4C4A-BCC5-7B472244DBF4}" srcOrd="2" destOrd="0" presId="urn:microsoft.com/office/officeart/2005/8/layout/cycle3"/>
    <dgm:cxn modelId="{DA78E682-58F8-4A1D-B321-89BD852A22E2}" type="presParOf" srcId="{AB0839D4-7E88-4236-B998-DE814A2DDE73}" destId="{EF358094-CB7A-4431-B874-17FA7CF03AE6}" srcOrd="3" destOrd="0" presId="urn:microsoft.com/office/officeart/2005/8/layout/cycle3"/>
    <dgm:cxn modelId="{64D8B8DD-879F-4253-B66E-5413ADA2F74A}" type="presParOf" srcId="{AB0839D4-7E88-4236-B998-DE814A2DDE73}" destId="{756C5CFF-B050-44A8-A792-A928E7A35487}" srcOrd="4" destOrd="0" presId="urn:microsoft.com/office/officeart/2005/8/layout/cycle3"/>
    <dgm:cxn modelId="{460B4C3E-FE84-44BD-A01A-D2C337D98E71}" type="presParOf" srcId="{AB0839D4-7E88-4236-B998-DE814A2DDE73}" destId="{AC1B2504-5FDC-4441-9361-9C761EF93D70}" srcOrd="5" destOrd="0" presId="urn:microsoft.com/office/officeart/2005/8/layout/cycle3"/>
    <dgm:cxn modelId="{04C878A2-791A-444F-B36B-375D87EF3DC7}" type="presParOf" srcId="{AB0839D4-7E88-4236-B998-DE814A2DDE73}" destId="{78F1DC00-E67B-47A6-A177-6A20AFDCC515}" srcOrd="6" destOrd="0" presId="urn:microsoft.com/office/officeart/2005/8/layout/cycle3"/>
    <dgm:cxn modelId="{C6003F37-9A95-46F9-A415-FA17143294FB}" type="presParOf" srcId="{AB0839D4-7E88-4236-B998-DE814A2DDE73}" destId="{04129473-6D37-4F36-BED7-53DB97DE58D6}"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6B5E7-5FAF-40B4-A47B-6E22131D22C2}">
      <dsp:nvSpPr>
        <dsp:cNvPr id="0" name=""/>
        <dsp:cNvSpPr/>
      </dsp:nvSpPr>
      <dsp:spPr>
        <a:xfrm>
          <a:off x="2228655" y="-22237"/>
          <a:ext cx="3772289" cy="3772289"/>
        </a:xfrm>
        <a:prstGeom prst="circularArrow">
          <a:avLst>
            <a:gd name="adj1" fmla="val 5544"/>
            <a:gd name="adj2" fmla="val 330680"/>
            <a:gd name="adj3" fmla="val 14500158"/>
            <a:gd name="adj4" fmla="val 16959169"/>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CB2503-27D2-42EF-ACA7-8337BBA5ED53}">
      <dsp:nvSpPr>
        <dsp:cNvPr id="0" name=""/>
        <dsp:cNvSpPr/>
      </dsp:nvSpPr>
      <dsp:spPr>
        <a:xfrm>
          <a:off x="3521087" y="2944"/>
          <a:ext cx="1187425" cy="593712"/>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Receive data from </a:t>
          </a:r>
          <a:r>
            <a:rPr lang="en-US" sz="1100" kern="1200" dirty="0" err="1"/>
            <a:t>XBees</a:t>
          </a:r>
          <a:endParaRPr lang="en-US" sz="1100" kern="1200" dirty="0"/>
        </a:p>
      </dsp:txBody>
      <dsp:txXfrm>
        <a:off x="3550070" y="31927"/>
        <a:ext cx="1129459" cy="535746"/>
      </dsp:txXfrm>
    </dsp:sp>
    <dsp:sp modelId="{4F13F757-9D5E-4C4A-BCC5-7B472244DBF4}">
      <dsp:nvSpPr>
        <dsp:cNvPr id="0" name=""/>
        <dsp:cNvSpPr/>
      </dsp:nvSpPr>
      <dsp:spPr>
        <a:xfrm>
          <a:off x="5017289" y="729609"/>
          <a:ext cx="1187425" cy="593712"/>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Analyze gas level</a:t>
          </a:r>
        </a:p>
      </dsp:txBody>
      <dsp:txXfrm>
        <a:off x="5046272" y="758592"/>
        <a:ext cx="1129459" cy="535746"/>
      </dsp:txXfrm>
    </dsp:sp>
    <dsp:sp modelId="{EF358094-CB7A-4431-B874-17FA7CF03AE6}">
      <dsp:nvSpPr>
        <dsp:cNvPr id="0" name=""/>
        <dsp:cNvSpPr/>
      </dsp:nvSpPr>
      <dsp:spPr>
        <a:xfrm>
          <a:off x="5181594" y="1752606"/>
          <a:ext cx="1187425" cy="593712"/>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Check for Serial input</a:t>
          </a:r>
        </a:p>
      </dsp:txBody>
      <dsp:txXfrm>
        <a:off x="5210577" y="1781589"/>
        <a:ext cx="1129459" cy="535746"/>
      </dsp:txXfrm>
    </dsp:sp>
    <dsp:sp modelId="{756C5CFF-B050-44A8-A792-A928E7A35487}">
      <dsp:nvSpPr>
        <dsp:cNvPr id="0" name=""/>
        <dsp:cNvSpPr/>
      </dsp:nvSpPr>
      <dsp:spPr>
        <a:xfrm>
          <a:off x="4648198" y="2895595"/>
          <a:ext cx="1187425" cy="593712"/>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Check if button was pressed</a:t>
          </a:r>
        </a:p>
      </dsp:txBody>
      <dsp:txXfrm>
        <a:off x="4677181" y="2924578"/>
        <a:ext cx="1129459" cy="535746"/>
      </dsp:txXfrm>
    </dsp:sp>
    <dsp:sp modelId="{AC1B2504-5FDC-4441-9361-9C761EF93D70}">
      <dsp:nvSpPr>
        <dsp:cNvPr id="0" name=""/>
        <dsp:cNvSpPr/>
      </dsp:nvSpPr>
      <dsp:spPr>
        <a:xfrm>
          <a:off x="2286002" y="2895604"/>
          <a:ext cx="1403394" cy="593712"/>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Update connection and HTML page</a:t>
          </a:r>
        </a:p>
      </dsp:txBody>
      <dsp:txXfrm>
        <a:off x="2314985" y="2924587"/>
        <a:ext cx="1345428" cy="535746"/>
      </dsp:txXfrm>
    </dsp:sp>
    <dsp:sp modelId="{78F1DC00-E67B-47A6-A177-6A20AFDCC515}">
      <dsp:nvSpPr>
        <dsp:cNvPr id="0" name=""/>
        <dsp:cNvSpPr/>
      </dsp:nvSpPr>
      <dsp:spPr>
        <a:xfrm>
          <a:off x="1828793" y="1752602"/>
          <a:ext cx="1187425" cy="593712"/>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Check lamp state and update</a:t>
          </a:r>
        </a:p>
      </dsp:txBody>
      <dsp:txXfrm>
        <a:off x="1857776" y="1781585"/>
        <a:ext cx="1129459" cy="535746"/>
      </dsp:txXfrm>
    </dsp:sp>
    <dsp:sp modelId="{04129473-6D37-4F36-BED7-53DB97DE58D6}">
      <dsp:nvSpPr>
        <dsp:cNvPr id="0" name=""/>
        <dsp:cNvSpPr/>
      </dsp:nvSpPr>
      <dsp:spPr>
        <a:xfrm>
          <a:off x="2116761" y="687132"/>
          <a:ext cx="1187425" cy="593712"/>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Send data to database</a:t>
          </a:r>
        </a:p>
      </dsp:txBody>
      <dsp:txXfrm>
        <a:off x="2145744" y="716115"/>
        <a:ext cx="1129459" cy="535746"/>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E373C-335A-4782-B971-2E10582769F5}" type="datetimeFigureOut">
              <a:rPr lang="en-US" smtClean="0"/>
              <a:t>7/27/2016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9C95A7-6780-4B22-8812-360620681749}" type="slidenum">
              <a:rPr lang="en-US" smtClean="0"/>
              <a:t>‹#›</a:t>
            </a:fld>
            <a:endParaRPr lang="en-US"/>
          </a:p>
        </p:txBody>
      </p:sp>
    </p:spTree>
    <p:extLst>
      <p:ext uri="{BB962C8B-B14F-4D97-AF65-F5344CB8AC3E}">
        <p14:creationId xmlns:p14="http://schemas.microsoft.com/office/powerpoint/2010/main" val="3519220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6F9C95A7-6780-4B22-8812-360620681749}" type="slidenum">
              <a:rPr lang="en-US" smtClean="0"/>
              <a:t>1</a:t>
            </a:fld>
            <a:endParaRPr lang="en-US"/>
          </a:p>
        </p:txBody>
      </p:sp>
    </p:spTree>
    <p:extLst>
      <p:ext uri="{BB962C8B-B14F-4D97-AF65-F5344CB8AC3E}">
        <p14:creationId xmlns:p14="http://schemas.microsoft.com/office/powerpoint/2010/main" val="165074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http://arduino.stackexchange.com/questions/3270/whats-the-difference-between-rf-options-wifi-xbee-nrf24l01</a:t>
            </a:r>
          </a:p>
        </p:txBody>
      </p:sp>
      <p:sp>
        <p:nvSpPr>
          <p:cNvPr id="4" name="Slide Number Placeholder 3"/>
          <p:cNvSpPr>
            <a:spLocks noGrp="1"/>
          </p:cNvSpPr>
          <p:nvPr>
            <p:ph type="sldNum" sz="quarter" idx="10"/>
          </p:nvPr>
        </p:nvSpPr>
        <p:spPr/>
        <p:txBody>
          <a:bodyPr/>
          <a:lstStyle/>
          <a:p>
            <a:fld id="{6F9C95A7-6780-4B22-8812-360620681749}" type="slidenum">
              <a:rPr lang="en-US" smtClean="0"/>
              <a:t>5</a:t>
            </a:fld>
            <a:endParaRPr lang="en-US"/>
          </a:p>
        </p:txBody>
      </p:sp>
    </p:spTree>
    <p:extLst>
      <p:ext uri="{BB962C8B-B14F-4D97-AF65-F5344CB8AC3E}">
        <p14:creationId xmlns:p14="http://schemas.microsoft.com/office/powerpoint/2010/main" val="219835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Think of it as a spider web</a:t>
            </a:r>
            <a:r>
              <a:rPr lang="en-US" sz="1200" dirty="0">
                <a:solidFill>
                  <a:srgbClr val="FF0000"/>
                </a:solidFill>
              </a:rPr>
              <a:t>. </a:t>
            </a:r>
            <a:r>
              <a:rPr lang="en-US" sz="1200" b="0" i="0" kern="1200" dirty="0">
                <a:solidFill>
                  <a:schemeClr val="tx1"/>
                </a:solidFill>
                <a:effectLst/>
                <a:latin typeface="+mn-lt"/>
                <a:ea typeface="+mn-ea"/>
                <a:cs typeface="+mn-cs"/>
              </a:rPr>
              <a:t>A mesh network is a local area network that employs one of two connection arrangements, full mesh topology or partial mesh topology. A mesh network is reliable and offers redundancy. If one node can no longer operate, all the rest can still communicate with each other, directly or through one or more intermediate nodes.</a:t>
            </a:r>
            <a:endParaRPr lang="en-US" dirty="0"/>
          </a:p>
        </p:txBody>
      </p:sp>
      <p:sp>
        <p:nvSpPr>
          <p:cNvPr id="4" name="Slide Number Placeholder 3"/>
          <p:cNvSpPr>
            <a:spLocks noGrp="1"/>
          </p:cNvSpPr>
          <p:nvPr>
            <p:ph type="sldNum" sz="quarter" idx="10"/>
          </p:nvPr>
        </p:nvSpPr>
        <p:spPr/>
        <p:txBody>
          <a:bodyPr/>
          <a:lstStyle/>
          <a:p>
            <a:fld id="{6F9C95A7-6780-4B22-8812-360620681749}" type="slidenum">
              <a:rPr lang="en-US" smtClean="0"/>
              <a:t>7</a:t>
            </a:fld>
            <a:endParaRPr lang="en-US"/>
          </a:p>
        </p:txBody>
      </p:sp>
    </p:spTree>
    <p:extLst>
      <p:ext uri="{BB962C8B-B14F-4D97-AF65-F5344CB8AC3E}">
        <p14:creationId xmlns:p14="http://schemas.microsoft.com/office/powerpoint/2010/main" val="43327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table that shows the estimated costs for the equipment that we are using on our project.</a:t>
            </a:r>
          </a:p>
          <a:p>
            <a:endParaRPr lang="en-US" dirty="0"/>
          </a:p>
          <a:p>
            <a:r>
              <a:rPr lang="en-US" dirty="0"/>
              <a:t>The total cost is about six hundred twenty dollars.</a:t>
            </a:r>
          </a:p>
          <a:p>
            <a:endParaRPr lang="en-US" dirty="0"/>
          </a:p>
          <a:p>
            <a:r>
              <a:rPr lang="en-US" dirty="0"/>
              <a:t>As we can see, we are using two Philips Hue Starter Kits, which represent about two-thirds of the total cost.</a:t>
            </a:r>
          </a:p>
          <a:p>
            <a:endParaRPr lang="en-US" dirty="0"/>
          </a:p>
          <a:p>
            <a:r>
              <a:rPr lang="en-US" dirty="0"/>
              <a:t>The wireless lighting system seems too expensive if compared to the other </a:t>
            </a:r>
            <a:r>
              <a:rPr lang="en-US" dirty="0" err="1"/>
              <a:t>equipments</a:t>
            </a:r>
            <a:r>
              <a:rPr lang="en-US" dirty="0"/>
              <a:t> used on the project.</a:t>
            </a:r>
            <a:endParaRPr lang="pt-BR" dirty="0"/>
          </a:p>
        </p:txBody>
      </p:sp>
      <p:sp>
        <p:nvSpPr>
          <p:cNvPr id="4" name="Slide Number Placeholder 3"/>
          <p:cNvSpPr>
            <a:spLocks noGrp="1"/>
          </p:cNvSpPr>
          <p:nvPr>
            <p:ph type="sldNum" sz="quarter" idx="10"/>
          </p:nvPr>
        </p:nvSpPr>
        <p:spPr/>
        <p:txBody>
          <a:bodyPr/>
          <a:lstStyle/>
          <a:p>
            <a:fld id="{6F9C95A7-6780-4B22-8812-360620681749}" type="slidenum">
              <a:rPr lang="en-US" smtClean="0"/>
              <a:t>15</a:t>
            </a:fld>
            <a:endParaRPr lang="en-US"/>
          </a:p>
        </p:txBody>
      </p:sp>
    </p:spTree>
    <p:extLst>
      <p:ext uri="{BB962C8B-B14F-4D97-AF65-F5344CB8AC3E}">
        <p14:creationId xmlns:p14="http://schemas.microsoft.com/office/powerpoint/2010/main" val="47234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let's talk a little bit about the challenges that we faced during the development of our research.</a:t>
            </a:r>
          </a:p>
          <a:p>
            <a:endParaRPr lang="en-US" dirty="0"/>
          </a:p>
          <a:p>
            <a:r>
              <a:rPr lang="en-US" dirty="0"/>
              <a:t>The first one was how to power Arduino boards and </a:t>
            </a:r>
            <a:r>
              <a:rPr lang="en-US" dirty="0" err="1"/>
              <a:t>XBee</a:t>
            </a:r>
            <a:r>
              <a:rPr lang="en-US" dirty="0"/>
              <a:t> modules for a reasonable time.</a:t>
            </a:r>
          </a:p>
        </p:txBody>
      </p:sp>
      <p:sp>
        <p:nvSpPr>
          <p:cNvPr id="4" name="Slide Number Placeholder 3"/>
          <p:cNvSpPr>
            <a:spLocks noGrp="1"/>
          </p:cNvSpPr>
          <p:nvPr>
            <p:ph type="sldNum" sz="quarter" idx="10"/>
          </p:nvPr>
        </p:nvSpPr>
        <p:spPr/>
        <p:txBody>
          <a:bodyPr/>
          <a:lstStyle/>
          <a:p>
            <a:fld id="{6F9C95A7-6780-4B22-8812-360620681749}" type="slidenum">
              <a:rPr lang="en-US" smtClean="0"/>
              <a:t>16</a:t>
            </a:fld>
            <a:endParaRPr lang="en-US"/>
          </a:p>
        </p:txBody>
      </p:sp>
    </p:spTree>
    <p:extLst>
      <p:ext uri="{BB962C8B-B14F-4D97-AF65-F5344CB8AC3E}">
        <p14:creationId xmlns:p14="http://schemas.microsoft.com/office/powerpoint/2010/main" val="1058081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prototype base must stay plugged into a wall socket all the time.</a:t>
            </a:r>
          </a:p>
          <a:p>
            <a:endParaRPr lang="en-US" dirty="0"/>
          </a:p>
          <a:p>
            <a:r>
              <a:rPr lang="en-US" dirty="0"/>
              <a:t>However, the </a:t>
            </a:r>
            <a:r>
              <a:rPr lang="en-US" dirty="0" err="1"/>
              <a:t>XBee</a:t>
            </a:r>
            <a:r>
              <a:rPr lang="en-US" dirty="0"/>
              <a:t> modules use batteries. A solution to reduce power consumption is the </a:t>
            </a:r>
            <a:r>
              <a:rPr lang="en-US" dirty="0" err="1"/>
              <a:t>XBee</a:t>
            </a:r>
            <a:r>
              <a:rPr lang="en-US" dirty="0"/>
              <a:t> sleep mode.</a:t>
            </a:r>
          </a:p>
        </p:txBody>
      </p:sp>
      <p:sp>
        <p:nvSpPr>
          <p:cNvPr id="4" name="Slide Number Placeholder 3"/>
          <p:cNvSpPr>
            <a:spLocks noGrp="1"/>
          </p:cNvSpPr>
          <p:nvPr>
            <p:ph type="sldNum" sz="quarter" idx="10"/>
          </p:nvPr>
        </p:nvSpPr>
        <p:spPr/>
        <p:txBody>
          <a:bodyPr/>
          <a:lstStyle/>
          <a:p>
            <a:fld id="{6F9C95A7-6780-4B22-8812-360620681749}" type="slidenum">
              <a:rPr lang="en-US" smtClean="0"/>
              <a:t>17</a:t>
            </a:fld>
            <a:endParaRPr lang="en-US"/>
          </a:p>
        </p:txBody>
      </p:sp>
    </p:spTree>
    <p:extLst>
      <p:ext uri="{BB962C8B-B14F-4D97-AF65-F5344CB8AC3E}">
        <p14:creationId xmlns:p14="http://schemas.microsoft.com/office/powerpoint/2010/main" val="3589818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second challenge was about cost. As I mentioned before, the lighting system used is pretty expensive. That could be a problem in the case of a building with hundreds of light bulbs.</a:t>
            </a:r>
          </a:p>
          <a:p>
            <a:endParaRPr lang="en-US" dirty="0"/>
          </a:p>
          <a:p>
            <a:r>
              <a:rPr lang="en-US" dirty="0"/>
              <a:t>A possible solution for that is to work with a cheaper alternative or to develop our own lighting system.</a:t>
            </a:r>
            <a:endParaRPr lang="pt-BR" dirty="0"/>
          </a:p>
        </p:txBody>
      </p:sp>
      <p:sp>
        <p:nvSpPr>
          <p:cNvPr id="4" name="Slide Number Placeholder 3"/>
          <p:cNvSpPr>
            <a:spLocks noGrp="1"/>
          </p:cNvSpPr>
          <p:nvPr>
            <p:ph type="sldNum" sz="quarter" idx="10"/>
          </p:nvPr>
        </p:nvSpPr>
        <p:spPr/>
        <p:txBody>
          <a:bodyPr/>
          <a:lstStyle/>
          <a:p>
            <a:fld id="{6F9C95A7-6780-4B22-8812-360620681749}" type="slidenum">
              <a:rPr lang="en-US" smtClean="0"/>
              <a:t>18</a:t>
            </a:fld>
            <a:endParaRPr lang="en-US"/>
          </a:p>
        </p:txBody>
      </p:sp>
    </p:spTree>
    <p:extLst>
      <p:ext uri="{BB962C8B-B14F-4D97-AF65-F5344CB8AC3E}">
        <p14:creationId xmlns:p14="http://schemas.microsoft.com/office/powerpoint/2010/main" val="2267093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our product provide?</a:t>
            </a:r>
          </a:p>
          <a:p>
            <a:endParaRPr lang="en-US" dirty="0"/>
          </a:p>
          <a:p>
            <a:r>
              <a:rPr lang="en-US" dirty="0"/>
              <a:t>Wouldn't it be great if the lights could signal an emergency, like a gas leak?</a:t>
            </a:r>
          </a:p>
          <a:p>
            <a:endParaRPr lang="en-US" dirty="0"/>
          </a:p>
          <a:p>
            <a:r>
              <a:rPr lang="en-US" dirty="0"/>
              <a:t>Or, what if the lights illuminate the path to your destination?</a:t>
            </a:r>
          </a:p>
          <a:p>
            <a:endParaRPr lang="en-US" dirty="0"/>
          </a:p>
          <a:p>
            <a:r>
              <a:rPr lang="en-US" dirty="0"/>
              <a:t>Let's see what </a:t>
            </a:r>
            <a:r>
              <a:rPr lang="en-US" dirty="0" err="1"/>
              <a:t>LampSense</a:t>
            </a:r>
            <a:r>
              <a:rPr lang="en-US" dirty="0"/>
              <a:t> can do by watching the following demo video.</a:t>
            </a:r>
            <a:endParaRPr lang="pt-BR" dirty="0"/>
          </a:p>
        </p:txBody>
      </p:sp>
      <p:sp>
        <p:nvSpPr>
          <p:cNvPr id="4" name="Slide Number Placeholder 3"/>
          <p:cNvSpPr>
            <a:spLocks noGrp="1"/>
          </p:cNvSpPr>
          <p:nvPr>
            <p:ph type="sldNum" sz="quarter" idx="10"/>
          </p:nvPr>
        </p:nvSpPr>
        <p:spPr/>
        <p:txBody>
          <a:bodyPr/>
          <a:lstStyle/>
          <a:p>
            <a:fld id="{6F9C95A7-6780-4B22-8812-360620681749}" type="slidenum">
              <a:rPr lang="en-US" smtClean="0"/>
              <a:t>19</a:t>
            </a:fld>
            <a:endParaRPr lang="en-US"/>
          </a:p>
        </p:txBody>
      </p:sp>
    </p:spTree>
    <p:extLst>
      <p:ext uri="{BB962C8B-B14F-4D97-AF65-F5344CB8AC3E}">
        <p14:creationId xmlns:p14="http://schemas.microsoft.com/office/powerpoint/2010/main" val="3279735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2"/>
            <a:ext cx="7848600" cy="1445419"/>
          </a:xfrm>
        </p:spPr>
        <p:txBody>
          <a:bodyPr anchor="b">
            <a:noAutofit/>
          </a:bodyPr>
          <a:lstStyle>
            <a:lvl1pPr>
              <a:defRPr sz="5400" cap="all" baseline="0"/>
            </a:lvl1pPr>
          </a:lstStyle>
          <a:p>
            <a:r>
              <a:rPr lang="pt-BR"/>
              <a:t>Clique para editar o título mestre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CA399AB-AC55-4037-BA7B-532A523E3325}" type="datetimeFigureOut">
              <a:rPr lang="en-US" smtClean="0"/>
              <a:t>7/27/2016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A8594-8BB4-411A-9C66-81CC3542DC8A}" type="slidenum">
              <a:rPr lang="en-US" smtClean="0"/>
              <a:t>‹#›</a:t>
            </a:fld>
            <a:endParaRPr lang="en-US"/>
          </a:p>
        </p:txBody>
      </p:sp>
      <p:cxnSp>
        <p:nvCxnSpPr>
          <p:cNvPr id="8" name="Straight Connector 7"/>
          <p:cNvCxnSpPr/>
          <p:nvPr/>
        </p:nvCxnSpPr>
        <p:spPr>
          <a:xfrm>
            <a:off x="685800" y="2548892"/>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0CA399AB-AC55-4037-BA7B-532A523E3325}" type="datetimeFigureOut">
              <a:rPr lang="en-US" smtClean="0"/>
              <a:t>7/27/2016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A8594-8BB4-411A-9C66-81CC3542DC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pt-BR"/>
              <a:t>Clique para editar o título mestre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CA399AB-AC55-4037-BA7B-532A523E3325}" type="datetimeFigureOut">
              <a:rPr lang="en-US" smtClean="0"/>
              <a:t>7/27/2016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A8594-8BB4-411A-9C66-81CC3542DC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0CA399AB-AC55-4037-BA7B-532A523E3325}" type="datetimeFigureOut">
              <a:rPr lang="en-US" smtClean="0"/>
              <a:t>7/27/2016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A8594-8BB4-411A-9C66-81CC3542DC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pt-BR"/>
              <a:t>Clique para editar o título mestre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0CA399AB-AC55-4037-BA7B-532A523E3325}" type="datetimeFigureOut">
              <a:rPr lang="en-US" smtClean="0"/>
              <a:t>7/27/2016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A8594-8BB4-411A-9C66-81CC3542DC8A}" type="slidenum">
              <a:rPr lang="en-US" smtClean="0"/>
              <a:t>‹#›</a:t>
            </a:fld>
            <a:endParaRPr lang="en-US"/>
          </a:p>
        </p:txBody>
      </p:sp>
      <p:cxnSp>
        <p:nvCxnSpPr>
          <p:cNvPr id="7" name="Straight Connector 6"/>
          <p:cNvCxnSpPr/>
          <p:nvPr/>
        </p:nvCxnSpPr>
        <p:spPr>
          <a:xfrm>
            <a:off x="731520" y="3449576"/>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CA399AB-AC55-4037-BA7B-532A523E3325}" type="datetimeFigureOut">
              <a:rPr lang="en-US" smtClean="0"/>
              <a:t>7/27/2016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A8594-8BB4-411A-9C66-81CC3542DC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45720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754880" y="1257301"/>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CA399AB-AC55-4037-BA7B-532A523E3325}" type="datetimeFigureOut">
              <a:rPr lang="en-US" smtClean="0"/>
              <a:t>7/27/2016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A8594-8BB4-411A-9C66-81CC3542DC8A}" type="slidenum">
              <a:rPr lang="en-US" smtClean="0"/>
              <a:t>‹#›</a:t>
            </a:fld>
            <a:endParaRPr lang="en-US"/>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0CA399AB-AC55-4037-BA7B-532A523E3325}" type="datetimeFigureOut">
              <a:rPr lang="en-US" smtClean="0"/>
              <a:t>7/27/2016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A8594-8BB4-411A-9C66-81CC3542DC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399AB-AC55-4037-BA7B-532A523E3325}" type="datetimeFigureOut">
              <a:rPr lang="en-US" smtClean="0"/>
              <a:t>7/27/2016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A8594-8BB4-411A-9C66-81CC3542DC8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1" y="1597917"/>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0CA399AB-AC55-4037-BA7B-532A523E3325}" type="datetimeFigureOut">
              <a:rPr lang="en-US" smtClean="0"/>
              <a:t>7/27/2016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A8594-8BB4-411A-9C66-81CC3542DC8A}" type="slidenum">
              <a:rPr lang="en-US" smtClean="0"/>
              <a:t>‹#›</a:t>
            </a:fld>
            <a:endParaRPr lang="en-US"/>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0CA399AB-AC55-4037-BA7B-532A523E3325}" type="datetimeFigureOut">
              <a:rPr lang="en-US" smtClean="0"/>
              <a:t>7/27/2016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A8594-8BB4-411A-9C66-81CC3542DC8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0CA399AB-AC55-4037-BA7B-532A523E3325}" type="datetimeFigureOut">
              <a:rPr lang="en-US" smtClean="0"/>
              <a:t>7/27/2016</a:t>
            </a:fld>
            <a:endParaRPr lang="en-US"/>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23AA8594-8BB4-411A-9C66-81CC3542DC8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ideo" Target="https://www.youtube.com/embed/s6mk_a8DcO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gif"/><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685800" y="2628900"/>
            <a:ext cx="7848600" cy="2000250"/>
          </a:xfrm>
        </p:spPr>
        <p:txBody>
          <a:bodyPr>
            <a:normAutofit fontScale="92500" lnSpcReduction="10000"/>
          </a:bodyPr>
          <a:lstStyle/>
          <a:p>
            <a:pPr algn="ctr"/>
            <a:r>
              <a:rPr lang="en-US" dirty="0">
                <a:solidFill>
                  <a:schemeClr val="bg1">
                    <a:lumMod val="65000"/>
                  </a:schemeClr>
                </a:solidFill>
              </a:rPr>
              <a:t>ITM 498-06</a:t>
            </a:r>
          </a:p>
          <a:p>
            <a:pPr algn="ctr"/>
            <a:endParaRPr lang="en-US" dirty="0">
              <a:solidFill>
                <a:schemeClr val="bg1">
                  <a:lumMod val="65000"/>
                </a:schemeClr>
              </a:solidFill>
            </a:endParaRPr>
          </a:p>
          <a:p>
            <a:pPr algn="ctr"/>
            <a:r>
              <a:rPr lang="en-US" dirty="0" err="1">
                <a:solidFill>
                  <a:schemeClr val="bg1">
                    <a:lumMod val="65000"/>
                  </a:schemeClr>
                </a:solidFill>
              </a:rPr>
              <a:t>Andreive</a:t>
            </a:r>
            <a:r>
              <a:rPr lang="en-US" dirty="0">
                <a:solidFill>
                  <a:schemeClr val="bg1">
                    <a:lumMod val="65000"/>
                  </a:schemeClr>
                </a:solidFill>
              </a:rPr>
              <a:t> </a:t>
            </a:r>
            <a:r>
              <a:rPr lang="en-US" dirty="0" err="1">
                <a:solidFill>
                  <a:schemeClr val="bg1">
                    <a:lumMod val="65000"/>
                  </a:schemeClr>
                </a:solidFill>
              </a:rPr>
              <a:t>Giovanini</a:t>
            </a:r>
            <a:r>
              <a:rPr lang="en-US" dirty="0">
                <a:solidFill>
                  <a:schemeClr val="bg1">
                    <a:lumMod val="65000"/>
                  </a:schemeClr>
                </a:solidFill>
              </a:rPr>
              <a:t> Silva</a:t>
            </a:r>
          </a:p>
          <a:p>
            <a:pPr algn="ctr"/>
            <a:r>
              <a:rPr lang="en-US" dirty="0">
                <a:solidFill>
                  <a:schemeClr val="bg1">
                    <a:lumMod val="65000"/>
                  </a:schemeClr>
                </a:solidFill>
              </a:rPr>
              <a:t>Breno </a:t>
            </a:r>
            <a:r>
              <a:rPr lang="en-US" dirty="0" err="1">
                <a:solidFill>
                  <a:schemeClr val="bg1">
                    <a:lumMod val="65000"/>
                  </a:schemeClr>
                </a:solidFill>
              </a:rPr>
              <a:t>Soares</a:t>
            </a:r>
            <a:r>
              <a:rPr lang="en-US" dirty="0">
                <a:solidFill>
                  <a:schemeClr val="bg1">
                    <a:lumMod val="65000"/>
                  </a:schemeClr>
                </a:solidFill>
              </a:rPr>
              <a:t> Martins</a:t>
            </a:r>
          </a:p>
          <a:p>
            <a:pPr algn="ctr"/>
            <a:r>
              <a:rPr lang="en-US" dirty="0">
                <a:solidFill>
                  <a:schemeClr val="bg1">
                    <a:lumMod val="65000"/>
                  </a:schemeClr>
                </a:solidFill>
              </a:rPr>
              <a:t>Pedro Henrique </a:t>
            </a:r>
            <a:r>
              <a:rPr lang="en-US" dirty="0" err="1">
                <a:solidFill>
                  <a:schemeClr val="bg1">
                    <a:lumMod val="65000"/>
                  </a:schemeClr>
                </a:solidFill>
              </a:rPr>
              <a:t>Gualdi</a:t>
            </a:r>
            <a:endParaRPr lang="en-US" dirty="0">
              <a:solidFill>
                <a:schemeClr val="bg1">
                  <a:lumMod val="65000"/>
                </a:schemeClr>
              </a:solidFill>
            </a:endParaRPr>
          </a:p>
        </p:txBody>
      </p:sp>
      <p:pic>
        <p:nvPicPr>
          <p:cNvPr id="1027" name="Picture 3" descr="C:\Users\pedro\Desktop\Untitled-2.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0800" y="779463"/>
            <a:ext cx="65024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pedro\Desktop\Untitled-64.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742" y="1160542"/>
            <a:ext cx="383382" cy="15683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pedro\Desktop\Untitled-6.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8703" y="986290"/>
            <a:ext cx="617459" cy="219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pedro\Desktop\Untitled-5.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1859" y="824772"/>
            <a:ext cx="851145" cy="27143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pedro\Desktop\Untitled-21.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0800" y="779463"/>
            <a:ext cx="6502400" cy="200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0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9"/>
                                        </p:tgtEl>
                                        <p:attrNameLst>
                                          <p:attrName>style.visibility</p:attrName>
                                        </p:attrNameLst>
                                      </p:cBhvr>
                                      <p:to>
                                        <p:strVal val="visible"/>
                                      </p:to>
                                    </p:set>
                                    <p:animEffect transition="in" filter="fade">
                                      <p:cBhvr>
                                        <p:cTn id="11" dur="500"/>
                                        <p:tgtEl>
                                          <p:spTgt spid="10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027"/>
                                        </p:tgtEl>
                                      </p:cBhvr>
                                    </p:animEffect>
                                    <p:set>
                                      <p:cBhvr>
                                        <p:cTn id="19" dur="1" fill="hold">
                                          <p:stCondLst>
                                            <p:cond delay="499"/>
                                          </p:stCondLst>
                                        </p:cTn>
                                        <p:tgtEl>
                                          <p:spTgt spid="1027"/>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1031"/>
                                        </p:tgtEl>
                                        <p:attrNameLst>
                                          <p:attrName>style.visibility</p:attrName>
                                        </p:attrNameLst>
                                      </p:cBhvr>
                                      <p:to>
                                        <p:strVal val="visible"/>
                                      </p:to>
                                    </p:set>
                                    <p:animEffect transition="in" filter="fade">
                                      <p:cBhvr>
                                        <p:cTn id="22"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HOW?</a:t>
            </a:r>
          </a:p>
        </p:txBody>
      </p:sp>
      <p:sp>
        <p:nvSpPr>
          <p:cNvPr id="3" name="Espaço Reservado para Conteúdo 2"/>
          <p:cNvSpPr>
            <a:spLocks noGrp="1"/>
          </p:cNvSpPr>
          <p:nvPr>
            <p:ph idx="1"/>
          </p:nvPr>
        </p:nvSpPr>
        <p:spPr/>
        <p:txBody>
          <a:bodyPr/>
          <a:lstStyle/>
          <a:p>
            <a:r>
              <a:rPr lang="en-US" sz="2200" dirty="0"/>
              <a:t>Collection of information via sensors.</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314" y="1809750"/>
            <a:ext cx="2857521" cy="285752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5405" b="8109"/>
          <a:stretch/>
        </p:blipFill>
        <p:spPr>
          <a:xfrm>
            <a:off x="4876800" y="1952630"/>
            <a:ext cx="2973598" cy="2571760"/>
          </a:xfrm>
          <a:prstGeom prst="rect">
            <a:avLst/>
          </a:prstGeom>
        </p:spPr>
      </p:pic>
    </p:spTree>
    <p:extLst>
      <p:ext uri="{BB962C8B-B14F-4D97-AF65-F5344CB8AC3E}">
        <p14:creationId xmlns:p14="http://schemas.microsoft.com/office/powerpoint/2010/main" val="324287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HOW?</a:t>
            </a:r>
          </a:p>
        </p:txBody>
      </p:sp>
      <p:sp>
        <p:nvSpPr>
          <p:cNvPr id="3" name="Espaço Reservado para Conteúdo 2"/>
          <p:cNvSpPr>
            <a:spLocks noGrp="1"/>
          </p:cNvSpPr>
          <p:nvPr>
            <p:ph idx="1"/>
          </p:nvPr>
        </p:nvSpPr>
        <p:spPr/>
        <p:txBody>
          <a:bodyPr/>
          <a:lstStyle/>
          <a:p>
            <a:r>
              <a:rPr lang="en-US" sz="2200" dirty="0"/>
              <a:t>A XBee attached to each sensor transmitting its data.</a:t>
            </a:r>
          </a:p>
          <a:p>
            <a:pPr marL="0" indent="0">
              <a:buNone/>
            </a:pPr>
            <a:endParaRPr lang="en-US" dirty="0"/>
          </a:p>
          <a:p>
            <a:pPr marL="0" indent="0">
              <a:buNone/>
            </a:pPr>
            <a:endParaRPr lang="en-US" dirty="0"/>
          </a:p>
        </p:txBody>
      </p:sp>
      <p:pic>
        <p:nvPicPr>
          <p:cNvPr id="2050" name="Picture 2" descr="http://1.bp.blogspot.com/-FRkYvAxixww/TfUNvexhJ9I/AAAAAAAAAFg/lCliIDBJvZg/s1600/REMOTE_SENSOR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5100" y="1962150"/>
            <a:ext cx="3733800" cy="249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74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HOW?</a:t>
            </a:r>
          </a:p>
        </p:txBody>
      </p:sp>
      <p:sp>
        <p:nvSpPr>
          <p:cNvPr id="3" name="Espaço Reservado para Conteúdo 2"/>
          <p:cNvSpPr>
            <a:spLocks noGrp="1"/>
          </p:cNvSpPr>
          <p:nvPr>
            <p:ph idx="1"/>
          </p:nvPr>
        </p:nvSpPr>
        <p:spPr/>
        <p:txBody>
          <a:bodyPr/>
          <a:lstStyle/>
          <a:p>
            <a:r>
              <a:rPr lang="en-US" sz="2200" dirty="0"/>
              <a:t>A central Arduino that receives data and sends commands to lamps.</a:t>
            </a:r>
          </a:p>
          <a:p>
            <a:endParaRPr lang="en-US" dirty="0"/>
          </a:p>
          <a:p>
            <a:pPr marL="0" indent="0">
              <a:buNone/>
            </a:pPr>
            <a:endParaRPr lang="en-US" dirty="0"/>
          </a:p>
        </p:txBody>
      </p:sp>
      <p:pic>
        <p:nvPicPr>
          <p:cNvPr id="3074" name="Picture 2" descr="http://bildr.org/blog/wp-content/uploads/2011/04/3.3v_arduino_xbee.png"/>
          <p:cNvPicPr>
            <a:picLocks noChangeAspect="1" noChangeArrowheads="1"/>
          </p:cNvPicPr>
          <p:nvPr/>
        </p:nvPicPr>
        <p:blipFill>
          <a:blip r:embed="rId2">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685800" y="2266950"/>
            <a:ext cx="3352800" cy="23566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hewirecutter.com/wp-content/uploads/2016/04/01w-smartbulbs-hue-630-1.jpg"/>
          <p:cNvPicPr>
            <a:picLocks noChangeAspect="1" noChangeArrowheads="1"/>
          </p:cNvPicPr>
          <p:nvPr/>
        </p:nvPicPr>
        <p:blipFill rotWithShape="1">
          <a:blip r:embed="rId3">
            <a:extLst>
              <a:ext uri="{28A0092B-C50C-407E-A947-70E740481C1C}">
                <a14:useLocalDpi xmlns:a14="http://schemas.microsoft.com/office/drawing/2010/main" val="0"/>
              </a:ext>
            </a:extLst>
          </a:blip>
          <a:srcRect l="8837" t="22738" r="30992" b="23929"/>
          <a:stretch/>
        </p:blipFill>
        <p:spPr bwMode="auto">
          <a:xfrm>
            <a:off x="4648200" y="2340358"/>
            <a:ext cx="3739659" cy="22098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ircular 3"/>
          <p:cNvSpPr/>
          <p:nvPr/>
        </p:nvSpPr>
        <p:spPr>
          <a:xfrm>
            <a:off x="2286000" y="1732154"/>
            <a:ext cx="3429000" cy="1981200"/>
          </a:xfrm>
          <a:prstGeom prst="circularArrow">
            <a:avLst>
              <a:gd name="adj1" fmla="val 4528"/>
              <a:gd name="adj2" fmla="val 1057474"/>
              <a:gd name="adj3" fmla="val 20576563"/>
              <a:gd name="adj4" fmla="val 12577722"/>
              <a:gd name="adj5" fmla="val 13162"/>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57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32"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out)">
                                      <p:cBhvr>
                                        <p:cTn id="2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HOW?</a:t>
            </a:r>
          </a:p>
        </p:txBody>
      </p:sp>
      <p:sp>
        <p:nvSpPr>
          <p:cNvPr id="3" name="Espaço Reservado para Conteúdo 2"/>
          <p:cNvSpPr>
            <a:spLocks noGrp="1"/>
          </p:cNvSpPr>
          <p:nvPr>
            <p:ph idx="1"/>
          </p:nvPr>
        </p:nvSpPr>
        <p:spPr>
          <a:xfrm>
            <a:off x="457200" y="1200150"/>
            <a:ext cx="4953000" cy="3657600"/>
          </a:xfrm>
        </p:spPr>
        <p:txBody>
          <a:bodyPr/>
          <a:lstStyle/>
          <a:p>
            <a:r>
              <a:rPr lang="en-US" sz="2200" dirty="0"/>
              <a:t>A HTML page generated by Arduino that accepts commands from a user.</a:t>
            </a:r>
          </a:p>
          <a:p>
            <a:endParaRPr lang="en-US" dirty="0"/>
          </a:p>
          <a:p>
            <a:pPr marL="0" indent="0">
              <a:buNone/>
            </a:pPr>
            <a:endParaRPr lang="en-US" dirty="0"/>
          </a:p>
        </p:txBody>
      </p:sp>
      <p:pic>
        <p:nvPicPr>
          <p:cNvPr id="4" name="Picture 3"/>
          <p:cNvPicPr>
            <a:picLocks noChangeAspect="1"/>
          </p:cNvPicPr>
          <p:nvPr/>
        </p:nvPicPr>
        <p:blipFill rotWithShape="1">
          <a:blip r:embed="rId2"/>
          <a:srcRect l="36839" t="13648" r="36840" b="13800"/>
          <a:stretch/>
        </p:blipFill>
        <p:spPr>
          <a:xfrm>
            <a:off x="5715000" y="1226156"/>
            <a:ext cx="2325342" cy="3605588"/>
          </a:xfrm>
          <a:prstGeom prst="rect">
            <a:avLst/>
          </a:prstGeom>
        </p:spPr>
      </p:pic>
      <p:pic>
        <p:nvPicPr>
          <p:cNvPr id="5" name="Picture 4"/>
          <p:cNvPicPr>
            <a:picLocks noChangeAspect="1"/>
          </p:cNvPicPr>
          <p:nvPr/>
        </p:nvPicPr>
        <p:blipFill rotWithShape="1">
          <a:blip r:embed="rId3"/>
          <a:srcRect l="6350" t="3979" r="6350" b="8543"/>
          <a:stretch/>
        </p:blipFill>
        <p:spPr>
          <a:xfrm>
            <a:off x="685800" y="2190750"/>
            <a:ext cx="4572001" cy="2576946"/>
          </a:xfrm>
          <a:prstGeom prst="rect">
            <a:avLst/>
          </a:prstGeom>
        </p:spPr>
      </p:pic>
    </p:spTree>
    <p:extLst>
      <p:ext uri="{BB962C8B-B14F-4D97-AF65-F5344CB8AC3E}">
        <p14:creationId xmlns:p14="http://schemas.microsoft.com/office/powerpoint/2010/main" val="255727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STATE MACHINE</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1813874"/>
              </p:ext>
            </p:extLst>
          </p:nvPr>
        </p:nvGraphicFramePr>
        <p:xfrm>
          <a:off x="457200" y="1200150"/>
          <a:ext cx="82296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323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HOW MUCH?</a:t>
            </a:r>
          </a:p>
        </p:txBody>
      </p:sp>
      <p:graphicFrame>
        <p:nvGraphicFramePr>
          <p:cNvPr id="11" name="Espaço Reservado para Conteúdo 10"/>
          <p:cNvGraphicFramePr>
            <a:graphicFrameLocks noGrp="1"/>
          </p:cNvGraphicFramePr>
          <p:nvPr>
            <p:ph idx="1"/>
            <p:extLst>
              <p:ext uri="{D42A27DB-BD31-4B8C-83A1-F6EECF244321}">
                <p14:modId xmlns:p14="http://schemas.microsoft.com/office/powerpoint/2010/main" val="2577937828"/>
              </p:ext>
            </p:extLst>
          </p:nvPr>
        </p:nvGraphicFramePr>
        <p:xfrm>
          <a:off x="685800" y="1504950"/>
          <a:ext cx="7772400" cy="3048000"/>
        </p:xfrm>
        <a:graphic>
          <a:graphicData uri="http://schemas.openxmlformats.org/drawingml/2006/table">
            <a:tbl>
              <a:tblPr firstRow="1"/>
              <a:tblGrid>
                <a:gridCol w="2938994">
                  <a:extLst>
                    <a:ext uri="{9D8B030D-6E8A-4147-A177-3AD203B41FA5}">
                      <a16:colId xmlns:a16="http://schemas.microsoft.com/office/drawing/2014/main" val="20000"/>
                    </a:ext>
                  </a:extLst>
                </a:gridCol>
                <a:gridCol w="1451792">
                  <a:extLst>
                    <a:ext uri="{9D8B030D-6E8A-4147-A177-3AD203B41FA5}">
                      <a16:colId xmlns:a16="http://schemas.microsoft.com/office/drawing/2014/main" val="20001"/>
                    </a:ext>
                  </a:extLst>
                </a:gridCol>
                <a:gridCol w="1699660">
                  <a:extLst>
                    <a:ext uri="{9D8B030D-6E8A-4147-A177-3AD203B41FA5}">
                      <a16:colId xmlns:a16="http://schemas.microsoft.com/office/drawing/2014/main" val="20002"/>
                    </a:ext>
                  </a:extLst>
                </a:gridCol>
                <a:gridCol w="1681954">
                  <a:extLst>
                    <a:ext uri="{9D8B030D-6E8A-4147-A177-3AD203B41FA5}">
                      <a16:colId xmlns:a16="http://schemas.microsoft.com/office/drawing/2014/main" val="20003"/>
                    </a:ext>
                  </a:extLst>
                </a:gridCol>
              </a:tblGrid>
              <a:tr h="304800">
                <a:tc>
                  <a:txBody>
                    <a:bodyPr/>
                    <a:lstStyle/>
                    <a:p>
                      <a:pPr algn="ctr" fontAlgn="ctr"/>
                      <a:r>
                        <a:rPr lang="en-US" sz="1400" b="1" i="0" u="none" strike="noStrike" dirty="0">
                          <a:solidFill>
                            <a:srgbClr val="000000"/>
                          </a:solidFill>
                          <a:effectLst/>
                          <a:latin typeface="+mj-lt"/>
                        </a:rPr>
                        <a:t>MATERIAL</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400" b="1" i="0" u="none" strike="noStrike">
                          <a:solidFill>
                            <a:srgbClr val="000000"/>
                          </a:solidFill>
                          <a:effectLst/>
                          <a:latin typeface="+mj-lt"/>
                        </a:rPr>
                        <a:t>UNIT COST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400" b="1" i="0" u="none" strike="noStrike">
                          <a:solidFill>
                            <a:srgbClr val="000000"/>
                          </a:solidFill>
                          <a:effectLst/>
                          <a:latin typeface="+mj-lt"/>
                        </a:rPr>
                        <a:t>QUANTITY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400" b="1" i="0" u="none" strike="noStrike">
                          <a:solidFill>
                            <a:srgbClr val="000000"/>
                          </a:solidFill>
                          <a:effectLst/>
                          <a:latin typeface="+mj-lt"/>
                        </a:rPr>
                        <a:t>TOTAL COST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304800">
                <a:tc>
                  <a:txBody>
                    <a:bodyPr/>
                    <a:lstStyle/>
                    <a:p>
                      <a:pPr algn="ctr" fontAlgn="ctr"/>
                      <a:r>
                        <a:rPr lang="en-US" sz="1400" b="0" i="0" u="none" strike="noStrike">
                          <a:solidFill>
                            <a:srgbClr val="000000"/>
                          </a:solidFill>
                          <a:effectLst/>
                          <a:latin typeface="+mj-lt"/>
                        </a:rPr>
                        <a:t>Arduino Mega</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j-lt"/>
                        </a:rPr>
                        <a:t> $         45.95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 $             45.95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r h="304800">
                <a:tc>
                  <a:txBody>
                    <a:bodyPr/>
                    <a:lstStyle/>
                    <a:p>
                      <a:pPr algn="ctr" fontAlgn="ctr"/>
                      <a:r>
                        <a:rPr lang="en-US" sz="1400" b="0" i="0" u="none" strike="noStrike">
                          <a:solidFill>
                            <a:srgbClr val="000000"/>
                          </a:solidFill>
                          <a:effectLst/>
                          <a:latin typeface="+mj-lt"/>
                        </a:rPr>
                        <a:t>Arduino Ethernet Shield R3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j-lt"/>
                        </a:rPr>
                        <a:t> $         45.00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 $             45.00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2"/>
                  </a:ext>
                </a:extLst>
              </a:tr>
              <a:tr h="304800">
                <a:tc>
                  <a:txBody>
                    <a:bodyPr/>
                    <a:lstStyle/>
                    <a:p>
                      <a:pPr algn="ctr" fontAlgn="ctr"/>
                      <a:r>
                        <a:rPr lang="en-US" sz="1400" b="0" i="0" u="none" strike="noStrike">
                          <a:solidFill>
                            <a:srgbClr val="000000"/>
                          </a:solidFill>
                          <a:effectLst/>
                          <a:latin typeface="+mj-lt"/>
                        </a:rPr>
                        <a:t>Xbee DigiMesh 2.4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j-lt"/>
                        </a:rPr>
                        <a:t> $         19.00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 $             76.00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3"/>
                  </a:ext>
                </a:extLst>
              </a:tr>
              <a:tr h="304800">
                <a:tc>
                  <a:txBody>
                    <a:bodyPr/>
                    <a:lstStyle/>
                    <a:p>
                      <a:pPr algn="ctr" fontAlgn="ctr"/>
                      <a:r>
                        <a:rPr lang="en-US" sz="1400" b="0" i="0" u="none" strike="noStrike">
                          <a:solidFill>
                            <a:srgbClr val="000000"/>
                          </a:solidFill>
                          <a:effectLst/>
                          <a:latin typeface="+mj-lt"/>
                        </a:rPr>
                        <a:t>Philips Hue Starter Kit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j-lt"/>
                        </a:rPr>
                        <a:t> $       199.00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 $           398.00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4"/>
                  </a:ext>
                </a:extLst>
              </a:tr>
              <a:tr h="304800">
                <a:tc>
                  <a:txBody>
                    <a:bodyPr/>
                    <a:lstStyle/>
                    <a:p>
                      <a:pPr algn="ctr" fontAlgn="ctr"/>
                      <a:r>
                        <a:rPr lang="en-US" sz="1400" b="0" i="0" u="none" strike="noStrike" dirty="0">
                          <a:solidFill>
                            <a:srgbClr val="000000"/>
                          </a:solidFill>
                          <a:effectLst/>
                          <a:latin typeface="+mj-lt"/>
                        </a:rPr>
                        <a:t>TMP36 Temperature Sensor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j-lt"/>
                        </a:rPr>
                        <a:t> $           1.50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 $               3.00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5"/>
                  </a:ext>
                </a:extLst>
              </a:tr>
              <a:tr h="304800">
                <a:tc>
                  <a:txBody>
                    <a:bodyPr/>
                    <a:lstStyle/>
                    <a:p>
                      <a:pPr algn="ctr" fontAlgn="ctr"/>
                      <a:r>
                        <a:rPr lang="en-US" sz="1400" b="0" i="0" u="none" strike="noStrike">
                          <a:solidFill>
                            <a:srgbClr val="000000"/>
                          </a:solidFill>
                          <a:effectLst/>
                          <a:latin typeface="+mj-lt"/>
                        </a:rPr>
                        <a:t>MQ-2 GAS Sensor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j-lt"/>
                        </a:rPr>
                        <a:t> $           3.99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 $               3.99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6"/>
                  </a:ext>
                </a:extLst>
              </a:tr>
              <a:tr h="304800">
                <a:tc>
                  <a:txBody>
                    <a:bodyPr/>
                    <a:lstStyle/>
                    <a:p>
                      <a:pPr algn="ctr" fontAlgn="ctr"/>
                      <a:r>
                        <a:rPr lang="en-US" sz="1400" b="0" i="0" u="none" strike="noStrike">
                          <a:solidFill>
                            <a:srgbClr val="000000"/>
                          </a:solidFill>
                          <a:effectLst/>
                          <a:latin typeface="+mj-lt"/>
                        </a:rPr>
                        <a:t>Internet Cable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j-lt"/>
                        </a:rPr>
                        <a:t> $           9.49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 $             18.98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7"/>
                  </a:ext>
                </a:extLst>
              </a:tr>
              <a:tr h="304800">
                <a:tc>
                  <a:txBody>
                    <a:bodyPr/>
                    <a:lstStyle/>
                    <a:p>
                      <a:pPr algn="ctr" fontAlgn="ctr"/>
                      <a:r>
                        <a:rPr lang="en-US" sz="1400" b="0" i="0" u="none" strike="noStrike" dirty="0">
                          <a:solidFill>
                            <a:srgbClr val="000000"/>
                          </a:solidFill>
                          <a:effectLst/>
                          <a:latin typeface="+mj-lt"/>
                        </a:rPr>
                        <a:t>3.7V Battery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8B7"/>
                    </a:solidFill>
                  </a:tcPr>
                </a:tc>
                <a:tc>
                  <a:txBody>
                    <a:bodyPr/>
                    <a:lstStyle/>
                    <a:p>
                      <a:pPr algn="ctr" fontAlgn="ctr"/>
                      <a:r>
                        <a:rPr lang="en-US" sz="1400" b="0" i="0" u="none" strike="noStrike" dirty="0">
                          <a:solidFill>
                            <a:srgbClr val="000000"/>
                          </a:solidFill>
                          <a:effectLst/>
                          <a:latin typeface="+mj-lt"/>
                        </a:rPr>
                        <a:t> $           9.95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j-lt"/>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j-lt"/>
                        </a:rPr>
                        <a:t> $             29.85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4800">
                <a:tc>
                  <a:txBody>
                    <a:bodyPr/>
                    <a:lstStyle/>
                    <a:p>
                      <a:pPr algn="l" fontAlgn="ctr"/>
                      <a:r>
                        <a:rPr lang="en-US" sz="1400" b="0" i="0" u="none" strike="noStrike">
                          <a:solidFill>
                            <a:srgbClr val="000000"/>
                          </a:solidFill>
                          <a:effectLst/>
                          <a:latin typeface="+mj-lt"/>
                        </a:rPr>
                        <a:t> </a:t>
                      </a:r>
                    </a:p>
                  </a:txBody>
                  <a:tcPr marL="7620" marR="7620" marT="762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400" b="0" i="0" u="none" strike="noStrike">
                          <a:solidFill>
                            <a:srgbClr val="000000"/>
                          </a:solidFill>
                          <a:effectLst/>
                          <a:latin typeface="+mj-lt"/>
                        </a:rPr>
                        <a:t> </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400" b="1" i="0" u="none" strike="noStrike">
                          <a:solidFill>
                            <a:srgbClr val="000000"/>
                          </a:solidFill>
                          <a:effectLst/>
                          <a:latin typeface="+mj-lt"/>
                        </a:rPr>
                        <a:t>FINAL COST:</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9694"/>
                    </a:solidFill>
                  </a:tcPr>
                </a:tc>
                <a:tc>
                  <a:txBody>
                    <a:bodyPr/>
                    <a:lstStyle/>
                    <a:p>
                      <a:pPr algn="ctr" fontAlgn="ctr"/>
                      <a:r>
                        <a:rPr lang="en-US" sz="1800" b="1" i="0" u="none" strike="noStrike" dirty="0">
                          <a:solidFill>
                            <a:srgbClr val="000000"/>
                          </a:solidFill>
                          <a:effectLst/>
                          <a:latin typeface="+mj-lt"/>
                        </a:rPr>
                        <a:t> $    620.77 </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9694"/>
                    </a:solidFill>
                  </a:tcPr>
                </a:tc>
                <a:extLst>
                  <a:ext uri="{0D108BD9-81ED-4DB2-BD59-A6C34878D82A}">
                    <a16:rowId xmlns:a16="http://schemas.microsoft.com/office/drawing/2014/main" val="10009"/>
                  </a:ext>
                </a:extLst>
              </a:tr>
            </a:tbl>
          </a:graphicData>
        </a:graphic>
      </p:graphicFrame>
      <p:graphicFrame>
        <p:nvGraphicFramePr>
          <p:cNvPr id="13" name="Tabela 12"/>
          <p:cNvGraphicFramePr>
            <a:graphicFrameLocks noGrp="1"/>
          </p:cNvGraphicFramePr>
          <p:nvPr>
            <p:extLst>
              <p:ext uri="{D42A27DB-BD31-4B8C-83A1-F6EECF244321}">
                <p14:modId xmlns:p14="http://schemas.microsoft.com/office/powerpoint/2010/main" val="1179937476"/>
              </p:ext>
            </p:extLst>
          </p:nvPr>
        </p:nvGraphicFramePr>
        <p:xfrm>
          <a:off x="685800" y="1504950"/>
          <a:ext cx="7772400" cy="3048000"/>
        </p:xfrm>
        <a:graphic>
          <a:graphicData uri="http://schemas.openxmlformats.org/drawingml/2006/table">
            <a:tbl>
              <a:tblPr/>
              <a:tblGrid>
                <a:gridCol w="2938994">
                  <a:extLst>
                    <a:ext uri="{9D8B030D-6E8A-4147-A177-3AD203B41FA5}">
                      <a16:colId xmlns:a16="http://schemas.microsoft.com/office/drawing/2014/main" val="20000"/>
                    </a:ext>
                  </a:extLst>
                </a:gridCol>
                <a:gridCol w="1451792">
                  <a:extLst>
                    <a:ext uri="{9D8B030D-6E8A-4147-A177-3AD203B41FA5}">
                      <a16:colId xmlns:a16="http://schemas.microsoft.com/office/drawing/2014/main" val="20001"/>
                    </a:ext>
                  </a:extLst>
                </a:gridCol>
                <a:gridCol w="1699660">
                  <a:extLst>
                    <a:ext uri="{9D8B030D-6E8A-4147-A177-3AD203B41FA5}">
                      <a16:colId xmlns:a16="http://schemas.microsoft.com/office/drawing/2014/main" val="20002"/>
                    </a:ext>
                  </a:extLst>
                </a:gridCol>
                <a:gridCol w="1681954">
                  <a:extLst>
                    <a:ext uri="{9D8B030D-6E8A-4147-A177-3AD203B41FA5}">
                      <a16:colId xmlns:a16="http://schemas.microsoft.com/office/drawing/2014/main" val="20003"/>
                    </a:ext>
                  </a:extLst>
                </a:gridCol>
              </a:tblGrid>
              <a:tr h="304800">
                <a:tc>
                  <a:txBody>
                    <a:bodyPr/>
                    <a:lstStyle/>
                    <a:p>
                      <a:pPr algn="ctr" fontAlgn="ctr"/>
                      <a:r>
                        <a:rPr lang="en-US" sz="1400" b="1" i="0" u="none" strike="noStrike" dirty="0">
                          <a:solidFill>
                            <a:srgbClr val="000000"/>
                          </a:solidFill>
                          <a:effectLst/>
                          <a:latin typeface="+mn-lt"/>
                        </a:rPr>
                        <a:t>MATERIAL</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400" b="1" i="0" u="none" strike="noStrike" dirty="0">
                          <a:solidFill>
                            <a:srgbClr val="000000"/>
                          </a:solidFill>
                          <a:effectLst/>
                          <a:latin typeface="+mn-lt"/>
                        </a:rPr>
                        <a:t>UNIT COST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400" b="1" i="0" u="none" strike="noStrike">
                          <a:solidFill>
                            <a:srgbClr val="000000"/>
                          </a:solidFill>
                          <a:effectLst/>
                          <a:latin typeface="+mn-lt"/>
                        </a:rPr>
                        <a:t>QUANTITY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400" b="1" i="0" u="none" strike="noStrike">
                          <a:solidFill>
                            <a:srgbClr val="000000"/>
                          </a:solidFill>
                          <a:effectLst/>
                          <a:latin typeface="+mn-lt"/>
                        </a:rPr>
                        <a:t>TOTAL COST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304800">
                <a:tc>
                  <a:txBody>
                    <a:bodyPr/>
                    <a:lstStyle/>
                    <a:p>
                      <a:pPr algn="ctr" fontAlgn="ctr"/>
                      <a:r>
                        <a:rPr lang="en-US" sz="1400" b="0" i="0" u="none" strike="noStrike">
                          <a:solidFill>
                            <a:srgbClr val="000000"/>
                          </a:solidFill>
                          <a:effectLst/>
                          <a:latin typeface="+mn-lt"/>
                        </a:rPr>
                        <a:t>Arduino Mega</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dirty="0">
                          <a:solidFill>
                            <a:srgbClr val="000000"/>
                          </a:solidFill>
                          <a:effectLst/>
                          <a:latin typeface="+mn-lt"/>
                        </a:rPr>
                        <a:t> $         45.95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n-lt"/>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n-lt"/>
                        </a:rPr>
                        <a:t> $             45.95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r h="304800">
                <a:tc>
                  <a:txBody>
                    <a:bodyPr/>
                    <a:lstStyle/>
                    <a:p>
                      <a:pPr algn="ctr" fontAlgn="ctr"/>
                      <a:r>
                        <a:rPr lang="en-US" sz="1400" b="0" i="0" u="none" strike="noStrike" dirty="0">
                          <a:solidFill>
                            <a:srgbClr val="000000"/>
                          </a:solidFill>
                          <a:effectLst/>
                          <a:latin typeface="+mn-lt"/>
                        </a:rPr>
                        <a:t>Arduino Ethernet Shield R3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n-lt"/>
                        </a:rPr>
                        <a:t> $         45.00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n-lt"/>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n-lt"/>
                        </a:rPr>
                        <a:t> $             45.00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2"/>
                  </a:ext>
                </a:extLst>
              </a:tr>
              <a:tr h="304800">
                <a:tc>
                  <a:txBody>
                    <a:bodyPr/>
                    <a:lstStyle/>
                    <a:p>
                      <a:pPr algn="ctr" fontAlgn="ctr"/>
                      <a:r>
                        <a:rPr lang="en-US" sz="1400" b="0" i="0" u="none" strike="noStrike" dirty="0" err="1">
                          <a:solidFill>
                            <a:srgbClr val="000000"/>
                          </a:solidFill>
                          <a:effectLst/>
                          <a:latin typeface="+mn-lt"/>
                        </a:rPr>
                        <a:t>Xbee</a:t>
                      </a:r>
                      <a:r>
                        <a:rPr lang="en-US" sz="1400" b="0" i="0" u="none" strike="noStrike" dirty="0">
                          <a:solidFill>
                            <a:srgbClr val="000000"/>
                          </a:solidFill>
                          <a:effectLst/>
                          <a:latin typeface="+mn-lt"/>
                        </a:rPr>
                        <a:t> </a:t>
                      </a:r>
                      <a:r>
                        <a:rPr lang="en-US" sz="1400" b="0" i="0" u="none" strike="noStrike" dirty="0" err="1">
                          <a:solidFill>
                            <a:srgbClr val="000000"/>
                          </a:solidFill>
                          <a:effectLst/>
                          <a:latin typeface="+mn-lt"/>
                        </a:rPr>
                        <a:t>DigiMesh</a:t>
                      </a:r>
                      <a:r>
                        <a:rPr lang="en-US" sz="1400" b="0" i="0" u="none" strike="noStrike" dirty="0">
                          <a:solidFill>
                            <a:srgbClr val="000000"/>
                          </a:solidFill>
                          <a:effectLst/>
                          <a:latin typeface="+mn-lt"/>
                        </a:rPr>
                        <a:t> 2.4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n-lt"/>
                        </a:rPr>
                        <a:t> $         19.00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n-lt"/>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n-lt"/>
                        </a:rPr>
                        <a:t> $             76.00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3"/>
                  </a:ext>
                </a:extLst>
              </a:tr>
              <a:tr h="304800">
                <a:tc>
                  <a:txBody>
                    <a:bodyPr/>
                    <a:lstStyle/>
                    <a:p>
                      <a:pPr algn="ctr" fontAlgn="ctr"/>
                      <a:r>
                        <a:rPr lang="en-US" sz="1400" b="1" i="0" u="none" strike="noStrike">
                          <a:solidFill>
                            <a:srgbClr val="000000"/>
                          </a:solidFill>
                          <a:effectLst/>
                          <a:latin typeface="+mn-lt"/>
                        </a:rPr>
                        <a:t>Philips Hue Starter Kit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963634"/>
                    </a:solidFill>
                  </a:tcPr>
                </a:tc>
                <a:tc>
                  <a:txBody>
                    <a:bodyPr/>
                    <a:lstStyle/>
                    <a:p>
                      <a:pPr algn="ctr" fontAlgn="ctr"/>
                      <a:r>
                        <a:rPr lang="en-US" sz="1400" b="1" i="0" u="none" strike="noStrike">
                          <a:solidFill>
                            <a:srgbClr val="000000"/>
                          </a:solidFill>
                          <a:effectLst/>
                          <a:latin typeface="+mn-lt"/>
                        </a:rPr>
                        <a:t> $      199.00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9D9D9"/>
                    </a:solidFill>
                  </a:tcPr>
                </a:tc>
                <a:tc>
                  <a:txBody>
                    <a:bodyPr/>
                    <a:lstStyle/>
                    <a:p>
                      <a:pPr algn="ctr" fontAlgn="ctr"/>
                      <a:r>
                        <a:rPr lang="en-US" sz="1400" b="1" i="0" u="none" strike="noStrike" dirty="0">
                          <a:solidFill>
                            <a:srgbClr val="000000"/>
                          </a:solidFill>
                          <a:effectLst/>
                          <a:latin typeface="+mn-lt"/>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9D9D9"/>
                    </a:solidFill>
                  </a:tcPr>
                </a:tc>
                <a:tc>
                  <a:txBody>
                    <a:bodyPr/>
                    <a:lstStyle/>
                    <a:p>
                      <a:pPr algn="ctr" fontAlgn="ctr"/>
                      <a:r>
                        <a:rPr lang="en-US" sz="1400" b="1" i="0" u="none" strike="noStrike" dirty="0">
                          <a:solidFill>
                            <a:srgbClr val="000000"/>
                          </a:solidFill>
                          <a:effectLst/>
                          <a:latin typeface="+mn-lt"/>
                        </a:rPr>
                        <a:t> $          398.00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r h="304800">
                <a:tc>
                  <a:txBody>
                    <a:bodyPr/>
                    <a:lstStyle/>
                    <a:p>
                      <a:pPr algn="ctr" fontAlgn="ctr"/>
                      <a:r>
                        <a:rPr lang="en-US" sz="1400" b="0" i="0" u="none" strike="noStrike" dirty="0">
                          <a:solidFill>
                            <a:srgbClr val="000000"/>
                          </a:solidFill>
                          <a:effectLst/>
                          <a:latin typeface="+mn-lt"/>
                        </a:rPr>
                        <a:t>TMP36 Temperature Sensor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n-lt"/>
                        </a:rPr>
                        <a:t> $           1.50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n-lt"/>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n-lt"/>
                        </a:rPr>
                        <a:t> $               3.00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5"/>
                  </a:ext>
                </a:extLst>
              </a:tr>
              <a:tr h="304800">
                <a:tc>
                  <a:txBody>
                    <a:bodyPr/>
                    <a:lstStyle/>
                    <a:p>
                      <a:pPr algn="ctr" fontAlgn="ctr"/>
                      <a:r>
                        <a:rPr lang="en-US" sz="1400" b="0" i="0" u="none" strike="noStrike">
                          <a:solidFill>
                            <a:srgbClr val="000000"/>
                          </a:solidFill>
                          <a:effectLst/>
                          <a:latin typeface="+mn-lt"/>
                        </a:rPr>
                        <a:t>MQ-2 GAS Sensor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n-lt"/>
                        </a:rPr>
                        <a:t> $           3.99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n-lt"/>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n-lt"/>
                        </a:rPr>
                        <a:t> $               3.99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6"/>
                  </a:ext>
                </a:extLst>
              </a:tr>
              <a:tr h="304800">
                <a:tc>
                  <a:txBody>
                    <a:bodyPr/>
                    <a:lstStyle/>
                    <a:p>
                      <a:pPr algn="ctr" fontAlgn="ctr"/>
                      <a:r>
                        <a:rPr lang="en-US" sz="1400" b="0" i="0" u="none" strike="noStrike">
                          <a:solidFill>
                            <a:srgbClr val="000000"/>
                          </a:solidFill>
                          <a:effectLst/>
                          <a:latin typeface="+mn-lt"/>
                        </a:rPr>
                        <a:t>Internet Cable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n-lt"/>
                        </a:rPr>
                        <a:t> $           9.49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n-lt"/>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n-lt"/>
                        </a:rPr>
                        <a:t> $             18.98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7"/>
                  </a:ext>
                </a:extLst>
              </a:tr>
              <a:tr h="304800">
                <a:tc>
                  <a:txBody>
                    <a:bodyPr/>
                    <a:lstStyle/>
                    <a:p>
                      <a:pPr algn="ctr" fontAlgn="ctr"/>
                      <a:r>
                        <a:rPr lang="en-US" sz="1400" b="0" i="0" u="none" strike="noStrike" dirty="0">
                          <a:solidFill>
                            <a:srgbClr val="000000"/>
                          </a:solidFill>
                          <a:effectLst/>
                          <a:latin typeface="+mn-lt"/>
                        </a:rPr>
                        <a:t>3.7V Battery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8B7"/>
                    </a:solidFill>
                  </a:tcPr>
                </a:tc>
                <a:tc>
                  <a:txBody>
                    <a:bodyPr/>
                    <a:lstStyle/>
                    <a:p>
                      <a:pPr algn="ctr" fontAlgn="ctr"/>
                      <a:r>
                        <a:rPr lang="en-US" sz="1400" b="0" i="0" u="none" strike="noStrike">
                          <a:solidFill>
                            <a:srgbClr val="000000"/>
                          </a:solidFill>
                          <a:effectLst/>
                          <a:latin typeface="+mn-lt"/>
                        </a:rPr>
                        <a:t> $           9.95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mn-lt"/>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mn-lt"/>
                        </a:rPr>
                        <a:t> $             29.85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4800">
                <a:tc>
                  <a:txBody>
                    <a:bodyPr/>
                    <a:lstStyle/>
                    <a:p>
                      <a:pPr algn="l" fontAlgn="ctr"/>
                      <a:r>
                        <a:rPr lang="en-US" sz="1400" b="0" i="0" u="none" strike="noStrike">
                          <a:solidFill>
                            <a:srgbClr val="000000"/>
                          </a:solidFill>
                          <a:effectLst/>
                          <a:latin typeface="+mn-lt"/>
                        </a:rPr>
                        <a:t> </a:t>
                      </a:r>
                    </a:p>
                  </a:txBody>
                  <a:tcPr marL="7620" marR="7620" marT="762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400" b="0" i="0" u="none" strike="noStrike">
                          <a:solidFill>
                            <a:srgbClr val="000000"/>
                          </a:solidFill>
                          <a:effectLst/>
                          <a:latin typeface="+mn-lt"/>
                        </a:rPr>
                        <a:t> </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400" b="1" i="0" u="none" strike="noStrike">
                          <a:solidFill>
                            <a:srgbClr val="000000"/>
                          </a:solidFill>
                          <a:effectLst/>
                          <a:latin typeface="+mn-lt"/>
                        </a:rPr>
                        <a:t>FINAL COST:</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9694"/>
                    </a:solidFill>
                  </a:tcPr>
                </a:tc>
                <a:tc>
                  <a:txBody>
                    <a:bodyPr/>
                    <a:lstStyle/>
                    <a:p>
                      <a:pPr algn="ctr" fontAlgn="ctr"/>
                      <a:r>
                        <a:rPr lang="en-US" sz="1800" b="1" i="0" u="none" strike="noStrike" dirty="0">
                          <a:solidFill>
                            <a:srgbClr val="000000"/>
                          </a:solidFill>
                          <a:effectLst/>
                          <a:latin typeface="+mn-lt"/>
                        </a:rPr>
                        <a:t> $    620.77 </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9694"/>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761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CHALLENGES</a:t>
            </a:r>
          </a:p>
        </p:txBody>
      </p:sp>
      <p:sp>
        <p:nvSpPr>
          <p:cNvPr id="3" name="Espaço Reservado para Conteúdo 2"/>
          <p:cNvSpPr>
            <a:spLocks noGrp="1"/>
          </p:cNvSpPr>
          <p:nvPr>
            <p:ph idx="1"/>
          </p:nvPr>
        </p:nvSpPr>
        <p:spPr/>
        <p:txBody>
          <a:bodyPr>
            <a:normAutofit/>
          </a:bodyPr>
          <a:lstStyle/>
          <a:p>
            <a:endParaRPr lang="en-US" sz="2200" dirty="0"/>
          </a:p>
          <a:p>
            <a:r>
              <a:rPr lang="en-US" sz="2200" dirty="0"/>
              <a:t>How to power the system for a very long time?</a:t>
            </a:r>
          </a:p>
          <a:p>
            <a:endParaRPr lang="en-US" sz="2200" dirty="0"/>
          </a:p>
        </p:txBody>
      </p:sp>
      <p:pic>
        <p:nvPicPr>
          <p:cNvPr id="3074" name="Picture 2" descr="C:\Users\pedro\Desktop\Intelligent Lights\Pictures\fav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7663" y="2495550"/>
            <a:ext cx="1548674" cy="169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85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CHALLENGES</a:t>
            </a:r>
          </a:p>
        </p:txBody>
      </p:sp>
      <p:sp>
        <p:nvSpPr>
          <p:cNvPr id="3" name="Espaço Reservado para Conteúdo 2"/>
          <p:cNvSpPr>
            <a:spLocks noGrp="1"/>
          </p:cNvSpPr>
          <p:nvPr>
            <p:ph idx="1"/>
          </p:nvPr>
        </p:nvSpPr>
        <p:spPr/>
        <p:txBody>
          <a:bodyPr>
            <a:normAutofit/>
          </a:bodyPr>
          <a:lstStyle/>
          <a:p>
            <a:endParaRPr lang="en-US" sz="2200" dirty="0"/>
          </a:p>
          <a:p>
            <a:r>
              <a:rPr lang="en-US" sz="2200" dirty="0"/>
              <a:t>Base connected to a wall socket</a:t>
            </a:r>
          </a:p>
          <a:p>
            <a:r>
              <a:rPr lang="en-US" sz="2200" dirty="0"/>
              <a:t>Sleep mode on </a:t>
            </a:r>
            <a:r>
              <a:rPr lang="en-US" sz="2200" dirty="0" err="1"/>
              <a:t>XBees</a:t>
            </a:r>
            <a:r>
              <a:rPr lang="en-US" sz="2200" dirty="0"/>
              <a:t> with sensors</a:t>
            </a:r>
          </a:p>
          <a:p>
            <a:endParaRPr lang="en-US" sz="2200" dirty="0"/>
          </a:p>
        </p:txBody>
      </p:sp>
      <p:pic>
        <p:nvPicPr>
          <p:cNvPr id="1026" name="Picture 2" descr="https://docs.digi.com/download/thumbnails/2625831/xbee_sleep.png?version=4&amp;modificationDate=1453232077829&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366482"/>
            <a:ext cx="2648866" cy="3324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rdumotive.com/uploads/1/2/7/2/12726513/5441140_ori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8104" y="2724150"/>
            <a:ext cx="3276600" cy="184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55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CHALLENGES</a:t>
            </a:r>
          </a:p>
        </p:txBody>
      </p:sp>
      <p:sp>
        <p:nvSpPr>
          <p:cNvPr id="3" name="Espaço Reservado para Conteúdo 2"/>
          <p:cNvSpPr>
            <a:spLocks noGrp="1"/>
          </p:cNvSpPr>
          <p:nvPr>
            <p:ph idx="1"/>
          </p:nvPr>
        </p:nvSpPr>
        <p:spPr/>
        <p:txBody>
          <a:bodyPr>
            <a:normAutofit/>
          </a:bodyPr>
          <a:lstStyle/>
          <a:p>
            <a:endParaRPr lang="en-US" sz="2200" dirty="0"/>
          </a:p>
          <a:p>
            <a:r>
              <a:rPr lang="en-US" sz="2200" dirty="0"/>
              <a:t>Cost: lamps are still too expensive!</a:t>
            </a:r>
          </a:p>
          <a:p>
            <a:r>
              <a:rPr lang="en-US" sz="2200" dirty="0"/>
              <a:t>Future projects: build our own lamp</a:t>
            </a:r>
          </a:p>
        </p:txBody>
      </p:sp>
      <p:pic>
        <p:nvPicPr>
          <p:cNvPr id="3075" name="Picture 3" descr="C:\Users\pedro\Desktop\Intelligent Lights\Pictures\golden-dollar-sig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571750"/>
            <a:ext cx="2014104" cy="201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8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075"/>
                                        </p:tgtEl>
                                        <p:attrNameLst>
                                          <p:attrName>style.visibility</p:attrName>
                                        </p:attrNameLst>
                                      </p:cBhvr>
                                      <p:to>
                                        <p:strVal val="visible"/>
                                      </p:to>
                                    </p:set>
                                    <p:animEffect transition="in" filter="fade">
                                      <p:cBhvr>
                                        <p:cTn id="15"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pt-BR" dirty="0"/>
              <a:t>WHAT CAN LAMPSENSE PROVIDE</a:t>
            </a:r>
            <a:r>
              <a:rPr lang="en-US" dirty="0"/>
              <a:t>?</a:t>
            </a:r>
            <a:endParaRPr lang="pt-BR" dirty="0"/>
          </a:p>
        </p:txBody>
      </p:sp>
      <p:sp>
        <p:nvSpPr>
          <p:cNvPr id="3" name="Content Placeholder 2"/>
          <p:cNvSpPr>
            <a:spLocks noGrp="1"/>
          </p:cNvSpPr>
          <p:nvPr>
            <p:ph idx="1"/>
          </p:nvPr>
        </p:nvSpPr>
        <p:spPr/>
        <p:txBody>
          <a:bodyPr>
            <a:normAutofit/>
          </a:bodyPr>
          <a:lstStyle/>
          <a:p>
            <a:endParaRPr lang="en-US" sz="2200" dirty="0"/>
          </a:p>
          <a:p>
            <a:r>
              <a:rPr lang="en-US" sz="2200" dirty="0"/>
              <a:t>Wouldn’t it be great if the lights of our buildings reacted to the presence of gas in case </a:t>
            </a:r>
            <a:r>
              <a:rPr lang="en-US" sz="2200"/>
              <a:t>of fire or gas leak?</a:t>
            </a:r>
            <a:endParaRPr lang="en-US" sz="2200" dirty="0"/>
          </a:p>
          <a:p>
            <a:endParaRPr lang="en-US" sz="2200" dirty="0"/>
          </a:p>
          <a:p>
            <a:r>
              <a:rPr lang="en-US" sz="2200" dirty="0"/>
              <a:t>What if the lights could show the way to a specific room you want to go?</a:t>
            </a:r>
          </a:p>
        </p:txBody>
      </p:sp>
    </p:spTree>
    <p:extLst>
      <p:ext uri="{BB962C8B-B14F-4D97-AF65-F5344CB8AC3E}">
        <p14:creationId xmlns:p14="http://schemas.microsoft.com/office/powerpoint/2010/main" val="75447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INTELLIGENT LIGHTS</a:t>
            </a:r>
          </a:p>
        </p:txBody>
      </p:sp>
      <p:sp>
        <p:nvSpPr>
          <p:cNvPr id="3" name="Espaço Reservado para Conteúdo 2"/>
          <p:cNvSpPr>
            <a:spLocks noGrp="1"/>
          </p:cNvSpPr>
          <p:nvPr>
            <p:ph idx="1"/>
          </p:nvPr>
        </p:nvSpPr>
        <p:spPr>
          <a:xfrm>
            <a:off x="457200" y="1200150"/>
            <a:ext cx="8229600" cy="3657600"/>
          </a:xfrm>
        </p:spPr>
        <p:txBody>
          <a:bodyPr>
            <a:normAutofit/>
          </a:bodyPr>
          <a:lstStyle/>
          <a:p>
            <a:r>
              <a:rPr lang="en-US" sz="2200" dirty="0"/>
              <a:t>We are surrounded by lights.</a:t>
            </a:r>
          </a:p>
          <a:p>
            <a:pPr marL="0" indent="0">
              <a:buNone/>
            </a:pPr>
            <a:endParaRPr lang="en-US" sz="2200" dirty="0"/>
          </a:p>
          <a:p>
            <a:r>
              <a:rPr lang="en-US" sz="2200" dirty="0"/>
              <a:t>Sensors are becoming more present in our lives every day.</a:t>
            </a:r>
          </a:p>
          <a:p>
            <a:endParaRPr lang="en-US" sz="2200" dirty="0"/>
          </a:p>
          <a:p>
            <a:r>
              <a:rPr lang="en-US" sz="2200" dirty="0"/>
              <a:t>Why not integrate lights and sensors and make them smart?</a:t>
            </a:r>
          </a:p>
        </p:txBody>
      </p:sp>
      <p:pic>
        <p:nvPicPr>
          <p:cNvPr id="3074" name="Picture 2" descr="C:\Users\pedro\Desktop\light-bulb-idea-icon-4675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770" y="3382975"/>
            <a:ext cx="1546225" cy="153609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edro\Desktop\tumblr_mrdz4oaDNC1ql98k2o1_1280.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3971" y="3409950"/>
            <a:ext cx="2019829" cy="1504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pedro\Desktop\Smart-Bulbs-for-Smart-Homes-2.jpg"/>
          <p:cNvPicPr>
            <a:picLocks noChangeAspect="1" noChangeArrowheads="1"/>
          </p:cNvPicPr>
          <p:nvPr/>
        </p:nvPicPr>
        <p:blipFill>
          <a:blip r:embed="rId4"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923766" y="3280669"/>
            <a:ext cx="1405572" cy="1745457"/>
          </a:xfrm>
          <a:prstGeom prst="rect">
            <a:avLst/>
          </a:prstGeom>
          <a:noFill/>
          <a:effectLst>
            <a:glow rad="1206500">
              <a:schemeClr val="bg1">
                <a:alpha val="0"/>
              </a:schemeClr>
            </a:glow>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92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fade">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63" presetClass="path" presetSubtype="0" accel="50000" decel="50000" fill="hold" nodeType="withEffect">
                                  <p:stCondLst>
                                    <p:cond delay="0"/>
                                  </p:stCondLst>
                                  <p:childTnLst>
                                    <p:animMotion origin="layout" path="M 0 -1.11111E-6 L 0.20833 -1.11111E-6 " pathEditMode="relative" rAng="0" ptsTypes="AA">
                                      <p:cBhvr>
                                        <p:cTn id="25" dur="2000" fill="hold"/>
                                        <p:tgtEl>
                                          <p:spTgt spid="3074"/>
                                        </p:tgtEl>
                                        <p:attrNameLst>
                                          <p:attrName>ppt_x</p:attrName>
                                          <p:attrName>ppt_y</p:attrName>
                                        </p:attrNameLst>
                                      </p:cBhvr>
                                      <p:rCtr x="10417" y="0"/>
                                    </p:animMotion>
                                  </p:childTnLst>
                                </p:cTn>
                              </p:par>
                              <p:par>
                                <p:cTn id="26" presetID="10" presetClass="exit" presetSubtype="0" fill="hold" nodeType="withEffect">
                                  <p:stCondLst>
                                    <p:cond delay="500"/>
                                  </p:stCondLst>
                                  <p:childTnLst>
                                    <p:animEffect transition="out" filter="fade">
                                      <p:cBhvr>
                                        <p:cTn id="27" dur="1000"/>
                                        <p:tgtEl>
                                          <p:spTgt spid="3074"/>
                                        </p:tgtEl>
                                      </p:cBhvr>
                                    </p:animEffect>
                                    <p:set>
                                      <p:cBhvr>
                                        <p:cTn id="28" dur="1" fill="hold">
                                          <p:stCondLst>
                                            <p:cond delay="999"/>
                                          </p:stCondLst>
                                        </p:cTn>
                                        <p:tgtEl>
                                          <p:spTgt spid="3074"/>
                                        </p:tgtEl>
                                        <p:attrNameLst>
                                          <p:attrName>style.visibility</p:attrName>
                                        </p:attrNameLst>
                                      </p:cBhvr>
                                      <p:to>
                                        <p:strVal val="hidden"/>
                                      </p:to>
                                    </p:set>
                                  </p:childTnLst>
                                </p:cTn>
                              </p:par>
                              <p:par>
                                <p:cTn id="29" presetID="35" presetClass="path" presetSubtype="0" accel="50000" decel="50000" fill="hold" nodeType="withEffect">
                                  <p:stCondLst>
                                    <p:cond delay="0"/>
                                  </p:stCondLst>
                                  <p:childTnLst>
                                    <p:animMotion origin="layout" path="M -3.33333E-6 -1.11111E-6 L -0.20833 -1.11111E-6 " pathEditMode="relative" rAng="0" ptsTypes="AA">
                                      <p:cBhvr>
                                        <p:cTn id="30" dur="2000" fill="hold"/>
                                        <p:tgtEl>
                                          <p:spTgt spid="3075"/>
                                        </p:tgtEl>
                                        <p:attrNameLst>
                                          <p:attrName>ppt_x</p:attrName>
                                          <p:attrName>ppt_y</p:attrName>
                                        </p:attrNameLst>
                                      </p:cBhvr>
                                      <p:rCtr x="-10417" y="0"/>
                                    </p:animMotion>
                                  </p:childTnLst>
                                </p:cTn>
                              </p:par>
                              <p:par>
                                <p:cTn id="31" presetID="10" presetClass="exit" presetSubtype="0" fill="hold" nodeType="withEffect">
                                  <p:stCondLst>
                                    <p:cond delay="500"/>
                                  </p:stCondLst>
                                  <p:childTnLst>
                                    <p:animEffect transition="out" filter="fade">
                                      <p:cBhvr>
                                        <p:cTn id="32" dur="1000"/>
                                        <p:tgtEl>
                                          <p:spTgt spid="3075"/>
                                        </p:tgtEl>
                                      </p:cBhvr>
                                    </p:animEffect>
                                    <p:set>
                                      <p:cBhvr>
                                        <p:cTn id="33" dur="1" fill="hold">
                                          <p:stCondLst>
                                            <p:cond delay="999"/>
                                          </p:stCondLst>
                                        </p:cTn>
                                        <p:tgtEl>
                                          <p:spTgt spid="3075"/>
                                        </p:tgtEl>
                                        <p:attrNameLst>
                                          <p:attrName>style.visibility</p:attrName>
                                        </p:attrNameLst>
                                      </p:cBhvr>
                                      <p:to>
                                        <p:strVal val="hidden"/>
                                      </p:to>
                                    </p:set>
                                  </p:childTnLst>
                                </p:cTn>
                              </p:par>
                              <p:par>
                                <p:cTn id="34" presetID="10" presetClass="entr" presetSubtype="0" fill="hold" nodeType="withEffect">
                                  <p:stCondLst>
                                    <p:cond delay="1000"/>
                                  </p:stCondLst>
                                  <p:childTnLst>
                                    <p:set>
                                      <p:cBhvr>
                                        <p:cTn id="35" dur="1" fill="hold">
                                          <p:stCondLst>
                                            <p:cond delay="0"/>
                                          </p:stCondLst>
                                        </p:cTn>
                                        <p:tgtEl>
                                          <p:spTgt spid="3076"/>
                                        </p:tgtEl>
                                        <p:attrNameLst>
                                          <p:attrName>style.visibility</p:attrName>
                                        </p:attrNameLst>
                                      </p:cBhvr>
                                      <p:to>
                                        <p:strVal val="visible"/>
                                      </p:to>
                                    </p:set>
                                    <p:animEffect transition="in" filter="fade">
                                      <p:cBhvr>
                                        <p:cTn id="36"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BR" dirty="0"/>
              <a:t>DEMO VIDEO</a:t>
            </a:r>
          </a:p>
        </p:txBody>
      </p:sp>
      <p:sp>
        <p:nvSpPr>
          <p:cNvPr id="6" name="TextBox 5"/>
          <p:cNvSpPr txBox="1"/>
          <p:nvPr/>
        </p:nvSpPr>
        <p:spPr>
          <a:xfrm>
            <a:off x="3238500" y="4857750"/>
            <a:ext cx="2667000" cy="230832"/>
          </a:xfrm>
          <a:prstGeom prst="rect">
            <a:avLst/>
          </a:prstGeom>
          <a:noFill/>
        </p:spPr>
        <p:txBody>
          <a:bodyPr wrap="square" rtlCol="0">
            <a:spAutoFit/>
          </a:bodyPr>
          <a:lstStyle/>
          <a:p>
            <a:pPr algn="ctr"/>
            <a:r>
              <a:rPr lang="en-US" sz="900" dirty="0">
                <a:solidFill>
                  <a:schemeClr val="bg1">
                    <a:lumMod val="50000"/>
                  </a:schemeClr>
                </a:solidFill>
              </a:rPr>
              <a:t>Royalty Free Music from </a:t>
            </a:r>
            <a:r>
              <a:rPr lang="en-US" sz="900" dirty="0" err="1">
                <a:solidFill>
                  <a:schemeClr val="bg1">
                    <a:lumMod val="50000"/>
                  </a:schemeClr>
                </a:solidFill>
              </a:rPr>
              <a:t>Bensound</a:t>
            </a:r>
            <a:endParaRPr lang="pt-BR" sz="900" dirty="0">
              <a:solidFill>
                <a:schemeClr val="bg1">
                  <a:lumMod val="50000"/>
                </a:schemeClr>
              </a:solidFill>
            </a:endParaRPr>
          </a:p>
        </p:txBody>
      </p:sp>
      <p:pic>
        <p:nvPicPr>
          <p:cNvPr id="5" name="s6mk_a8DcOI"/>
          <p:cNvPicPr>
            <a:picLocks noGrp="1" noRot="1" noChangeAspect="1"/>
          </p:cNvPicPr>
          <p:nvPr>
            <p:ph idx="1"/>
            <a:videoFile r:link="rId1"/>
          </p:nvPr>
        </p:nvPicPr>
        <p:blipFill>
          <a:blip r:embed="rId3"/>
          <a:stretch>
            <a:fillRect/>
          </a:stretch>
        </p:blipFill>
        <p:spPr>
          <a:xfrm>
            <a:off x="1290917" y="1183341"/>
            <a:ext cx="6562166" cy="3691218"/>
          </a:xfrm>
          <a:prstGeom prst="rect">
            <a:avLst/>
          </a:prstGeom>
        </p:spPr>
      </p:pic>
    </p:spTree>
    <p:extLst>
      <p:ext uri="{BB962C8B-B14F-4D97-AF65-F5344CB8AC3E}">
        <p14:creationId xmlns:p14="http://schemas.microsoft.com/office/powerpoint/2010/main" val="1188193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THANK YOU!</a:t>
            </a:r>
          </a:p>
        </p:txBody>
      </p:sp>
      <p:grpSp>
        <p:nvGrpSpPr>
          <p:cNvPr id="9" name="Grupo 8"/>
          <p:cNvGrpSpPr/>
          <p:nvPr/>
        </p:nvGrpSpPr>
        <p:grpSpPr>
          <a:xfrm>
            <a:off x="5954720" y="1823201"/>
            <a:ext cx="2646878" cy="2579132"/>
            <a:chOff x="5999698" y="1654175"/>
            <a:chExt cx="2646878" cy="2579132"/>
          </a:xfrm>
        </p:grpSpPr>
        <p:pic>
          <p:nvPicPr>
            <p:cNvPr id="6147" name="Picture 3" descr="C:\Users\pedro\Desktop\hajek_jeremy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54175"/>
              <a:ext cx="1692275" cy="213677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5999698" y="3863975"/>
              <a:ext cx="2646878" cy="369332"/>
            </a:xfrm>
            <a:prstGeom prst="rect">
              <a:avLst/>
            </a:prstGeom>
            <a:noFill/>
          </p:spPr>
          <p:txBody>
            <a:bodyPr wrap="none" rtlCol="0">
              <a:spAutoFit/>
            </a:bodyPr>
            <a:lstStyle/>
            <a:p>
              <a:r>
                <a:rPr lang="en-US" dirty="0"/>
                <a:t>Professor Jeremy Hajek</a:t>
              </a:r>
            </a:p>
          </p:txBody>
        </p:sp>
      </p:grpSp>
      <p:grpSp>
        <p:nvGrpSpPr>
          <p:cNvPr id="3" name="Group 2"/>
          <p:cNvGrpSpPr/>
          <p:nvPr/>
        </p:nvGrpSpPr>
        <p:grpSpPr>
          <a:xfrm>
            <a:off x="542403" y="1168080"/>
            <a:ext cx="5259917" cy="3889375"/>
            <a:chOff x="76200" y="1056956"/>
            <a:chExt cx="5410200" cy="4000500"/>
          </a:xfrm>
        </p:grpSpPr>
        <p:pic>
          <p:nvPicPr>
            <p:cNvPr id="6146" name="Picture 2" descr="C:\Users\pedro\Desktop\13576834_1047249128676750_2669515809706513987_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1056956"/>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2819400" y="1325074"/>
              <a:ext cx="1903085" cy="338554"/>
            </a:xfrm>
            <a:prstGeom prst="rect">
              <a:avLst/>
            </a:prstGeom>
            <a:noFill/>
          </p:spPr>
          <p:txBody>
            <a:bodyPr wrap="none" rtlCol="0">
              <a:spAutoFit/>
            </a:bodyPr>
            <a:lstStyle/>
            <a:p>
              <a:r>
                <a:rPr lang="en-US" sz="1600" dirty="0" err="1"/>
                <a:t>Andreive</a:t>
              </a:r>
              <a:r>
                <a:rPr lang="en-US" sz="1600" dirty="0"/>
                <a:t> </a:t>
              </a:r>
              <a:r>
                <a:rPr lang="en-US" sz="1600" dirty="0" err="1"/>
                <a:t>Giovanini</a:t>
              </a:r>
              <a:endParaRPr lang="en-US" sz="1600" dirty="0"/>
            </a:p>
          </p:txBody>
        </p:sp>
        <p:sp>
          <p:nvSpPr>
            <p:cNvPr id="7" name="CaixaDeTexto 6"/>
            <p:cNvSpPr txBox="1"/>
            <p:nvPr/>
          </p:nvSpPr>
          <p:spPr>
            <a:xfrm>
              <a:off x="152400" y="1315592"/>
              <a:ext cx="1196340" cy="830997"/>
            </a:xfrm>
            <a:prstGeom prst="rect">
              <a:avLst/>
            </a:prstGeom>
            <a:noFill/>
          </p:spPr>
          <p:txBody>
            <a:bodyPr wrap="square" rtlCol="0">
              <a:spAutoFit/>
            </a:bodyPr>
            <a:lstStyle/>
            <a:p>
              <a:r>
                <a:rPr lang="en-US" sz="1600" dirty="0"/>
                <a:t>Pedro Henrique </a:t>
              </a:r>
              <a:r>
                <a:rPr lang="en-US" sz="1600" dirty="0" err="1"/>
                <a:t>Gualdi</a:t>
              </a:r>
              <a:endParaRPr lang="en-US" sz="1600" dirty="0"/>
            </a:p>
          </p:txBody>
        </p:sp>
        <p:sp>
          <p:nvSpPr>
            <p:cNvPr id="8" name="CaixaDeTexto 7"/>
            <p:cNvSpPr txBox="1"/>
            <p:nvPr/>
          </p:nvSpPr>
          <p:spPr>
            <a:xfrm>
              <a:off x="4267200" y="1690580"/>
              <a:ext cx="1219200" cy="584775"/>
            </a:xfrm>
            <a:prstGeom prst="rect">
              <a:avLst/>
            </a:prstGeom>
            <a:noFill/>
          </p:spPr>
          <p:txBody>
            <a:bodyPr wrap="square" rtlCol="0">
              <a:spAutoFit/>
            </a:bodyPr>
            <a:lstStyle/>
            <a:p>
              <a:r>
                <a:rPr lang="en-US" sz="1600" dirty="0" err="1"/>
                <a:t>Breno</a:t>
              </a:r>
              <a:r>
                <a:rPr lang="en-US" sz="1600" dirty="0"/>
                <a:t> Martins</a:t>
              </a:r>
            </a:p>
          </p:txBody>
        </p:sp>
      </p:grpSp>
    </p:spTree>
    <p:extLst>
      <p:ext uri="{BB962C8B-B14F-4D97-AF65-F5344CB8AC3E}">
        <p14:creationId xmlns:p14="http://schemas.microsoft.com/office/powerpoint/2010/main" val="222492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ACKNOWLEDGEMENTS</a:t>
            </a:r>
          </a:p>
        </p:txBody>
      </p:sp>
      <p:pic>
        <p:nvPicPr>
          <p:cNvPr id="4098" name="Picture 2" descr="C:\Users\pedro\Desktop\Intelligent Lights\Pictures\iitlogo_nam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23975"/>
            <a:ext cx="36957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pedro\Desktop\Intelligent Lights\Pictures\IIE Logo Blue la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2495550"/>
            <a:ext cx="3048000" cy="8431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pedro\Desktop\Intelligent Lights\Pictures\Sciencewithoutborder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081" y="3641371"/>
            <a:ext cx="2763838" cy="1293422"/>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pedro\Desktop\Intelligent Lights\Pictures\capes.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3604260"/>
            <a:ext cx="1822850" cy="136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87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nodeType="withEffect">
                                  <p:stCondLst>
                                    <p:cond delay="0"/>
                                  </p:stCondLst>
                                  <p:childTnLst>
                                    <p:set>
                                      <p:cBhvr>
                                        <p:cTn id="9" dur="1" fill="hold">
                                          <p:stCondLst>
                                            <p:cond delay="0"/>
                                          </p:stCondLst>
                                        </p:cTn>
                                        <p:tgtEl>
                                          <p:spTgt spid="4099"/>
                                        </p:tgtEl>
                                        <p:attrNameLst>
                                          <p:attrName>style.visibility</p:attrName>
                                        </p:attrNameLst>
                                      </p:cBhvr>
                                      <p:to>
                                        <p:strVal val="visible"/>
                                      </p:to>
                                    </p:set>
                                    <p:animEffect transition="in" filter="fade">
                                      <p:cBhvr>
                                        <p:cTn id="10" dur="500"/>
                                        <p:tgtEl>
                                          <p:spTgt spid="4099"/>
                                        </p:tgtEl>
                                      </p:cBhvr>
                                    </p:animEffect>
                                  </p:childTnLst>
                                </p:cTn>
                              </p:par>
                              <p:par>
                                <p:cTn id="11" presetID="10"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fade">
                                      <p:cBhvr>
                                        <p:cTn id="13" dur="500"/>
                                        <p:tgtEl>
                                          <p:spTgt spid="4100"/>
                                        </p:tgtEl>
                                      </p:cBhvr>
                                    </p:animEffect>
                                  </p:childTnLst>
                                </p:cTn>
                              </p:par>
                              <p:par>
                                <p:cTn id="14" presetID="10" presetClass="entr" presetSubtype="0" fill="hold" nodeType="withEffect">
                                  <p:stCondLst>
                                    <p:cond delay="0"/>
                                  </p:stCondLst>
                                  <p:childTnLst>
                                    <p:set>
                                      <p:cBhvr>
                                        <p:cTn id="15" dur="1" fill="hold">
                                          <p:stCondLst>
                                            <p:cond delay="0"/>
                                          </p:stCondLst>
                                        </p:cTn>
                                        <p:tgtEl>
                                          <p:spTgt spid="4101"/>
                                        </p:tgtEl>
                                        <p:attrNameLst>
                                          <p:attrName>style.visibility</p:attrName>
                                        </p:attrNameLst>
                                      </p:cBhvr>
                                      <p:to>
                                        <p:strVal val="visible"/>
                                      </p:to>
                                    </p:set>
                                    <p:animEffect transition="in" filter="fade">
                                      <p:cBhvr>
                                        <p:cTn id="16"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REFERENCES</a:t>
            </a:r>
          </a:p>
        </p:txBody>
      </p:sp>
      <p:sp>
        <p:nvSpPr>
          <p:cNvPr id="3" name="Espaço Reservado para Conteúdo 2"/>
          <p:cNvSpPr>
            <a:spLocks noGrp="1"/>
          </p:cNvSpPr>
          <p:nvPr>
            <p:ph idx="1"/>
          </p:nvPr>
        </p:nvSpPr>
        <p:spPr/>
        <p:txBody>
          <a:bodyPr>
            <a:normAutofit fontScale="47500" lnSpcReduction="20000"/>
          </a:bodyPr>
          <a:lstStyle/>
          <a:p>
            <a:r>
              <a:rPr lang="en-US" sz="2500" dirty="0"/>
              <a:t>Faludi, Robert. “Building Wireless Sensor Networks”, 1st edition, O’Reilly Media, </a:t>
            </a:r>
            <a:r>
              <a:rPr lang="en-US" sz="2500" dirty="0" err="1"/>
              <a:t>Inc</a:t>
            </a:r>
            <a:r>
              <a:rPr lang="en-US" sz="2500" dirty="0"/>
              <a:t>, 2010.</a:t>
            </a:r>
          </a:p>
          <a:p>
            <a:endParaRPr lang="en-US" sz="2500" dirty="0"/>
          </a:p>
          <a:p>
            <a:r>
              <a:rPr lang="en-US" sz="2500" dirty="0"/>
              <a:t>Logitech. Harmony experience with Philips wireless lighting. Retrieved 07/2016 from: https://support.myharmony.com/en-us/harmony-experience-with-philips-hue</a:t>
            </a:r>
          </a:p>
          <a:p>
            <a:pPr marL="0" indent="0">
              <a:buNone/>
            </a:pPr>
            <a:endParaRPr lang="en-US" sz="2500" dirty="0"/>
          </a:p>
          <a:p>
            <a:r>
              <a:rPr lang="en-US" sz="2500" dirty="0" err="1"/>
              <a:t>Adafruit</a:t>
            </a:r>
            <a:r>
              <a:rPr lang="en-US" sz="2500" dirty="0"/>
              <a:t>. TMP36 Temperature Sensor. Retrieved 07/2016 from: https://learn.adafruit.com/tmp36-temperature-sensor/overview</a:t>
            </a:r>
          </a:p>
          <a:p>
            <a:pPr marL="0" indent="0">
              <a:buNone/>
            </a:pPr>
            <a:endParaRPr lang="en-US" sz="2500" dirty="0"/>
          </a:p>
          <a:p>
            <a:r>
              <a:rPr lang="en-US" sz="2500" dirty="0"/>
              <a:t>Sandbox Electronics. MQ-2 Smoke/LPG/CO Gas Sensor Module. Retrieved 07/2016 from: http://sandboxelectronics.com/?product=mq-2-smokelpgco-gas-sensor-module</a:t>
            </a:r>
          </a:p>
          <a:p>
            <a:pPr marL="0" indent="0">
              <a:buNone/>
            </a:pPr>
            <a:endParaRPr lang="en-US" sz="2500" dirty="0"/>
          </a:p>
          <a:p>
            <a:r>
              <a:rPr lang="pt-BR" sz="2500" dirty="0" err="1"/>
              <a:t>Arduino</a:t>
            </a:r>
            <a:r>
              <a:rPr lang="pt-BR" sz="2500" dirty="0"/>
              <a:t>. </a:t>
            </a:r>
            <a:r>
              <a:rPr lang="pt-BR" sz="2500" dirty="0" err="1"/>
              <a:t>Arduino</a:t>
            </a:r>
            <a:r>
              <a:rPr lang="pt-BR" sz="2500" dirty="0"/>
              <a:t> UNO </a:t>
            </a:r>
            <a:r>
              <a:rPr lang="pt-BR" sz="2500" dirty="0" err="1"/>
              <a:t>and</a:t>
            </a:r>
            <a:r>
              <a:rPr lang="pt-BR" sz="2500" dirty="0"/>
              <a:t> </a:t>
            </a:r>
            <a:r>
              <a:rPr lang="pt-BR" sz="2500" dirty="0" err="1"/>
              <a:t>Genuino</a:t>
            </a:r>
            <a:r>
              <a:rPr lang="pt-BR" sz="2500" dirty="0"/>
              <a:t> UNO. </a:t>
            </a:r>
            <a:r>
              <a:rPr lang="en-US" sz="2500" dirty="0"/>
              <a:t>Retrieved 07/2016 from: https://www.arduino.cc/en/Main/ArduinoBoardUno</a:t>
            </a:r>
          </a:p>
          <a:p>
            <a:pPr marL="0" indent="0">
              <a:buNone/>
            </a:pPr>
            <a:endParaRPr lang="en-US" sz="2500" dirty="0"/>
          </a:p>
          <a:p>
            <a:r>
              <a:rPr lang="en-US" sz="2500" dirty="0" err="1"/>
              <a:t>Arduino</a:t>
            </a:r>
            <a:r>
              <a:rPr lang="en-US" sz="2500" dirty="0"/>
              <a:t>. </a:t>
            </a:r>
            <a:r>
              <a:rPr lang="en-US" sz="2500" dirty="0" err="1"/>
              <a:t>Arduino</a:t>
            </a:r>
            <a:r>
              <a:rPr lang="en-US" sz="2500" dirty="0"/>
              <a:t> Ethernet Shield. Retrieved 07/2016 from: https://www.arduino.cc/en/Main/ArduinoEthernetShield</a:t>
            </a:r>
          </a:p>
          <a:p>
            <a:pPr marL="0" indent="0">
              <a:buNone/>
            </a:pPr>
            <a:endParaRPr lang="en-US" sz="2500" dirty="0"/>
          </a:p>
          <a:p>
            <a:r>
              <a:rPr lang="en-US" sz="2500" dirty="0" err="1"/>
              <a:t>Arduino</a:t>
            </a:r>
            <a:r>
              <a:rPr lang="en-US" sz="2500" dirty="0"/>
              <a:t>. </a:t>
            </a:r>
            <a:r>
              <a:rPr lang="en-US" sz="2500" dirty="0" err="1"/>
              <a:t>Arduino</a:t>
            </a:r>
            <a:r>
              <a:rPr lang="en-US" sz="2500" dirty="0"/>
              <a:t> Mega. Retrieved 07/2016 from: https://www.arduino.cc/en/Main/arduinoBoardMega</a:t>
            </a:r>
          </a:p>
          <a:p>
            <a:pPr marL="0" indent="0">
              <a:buNone/>
            </a:pPr>
            <a:endParaRPr lang="en-US" sz="2500" dirty="0"/>
          </a:p>
          <a:p>
            <a:r>
              <a:rPr lang="en-US" sz="2500" dirty="0" err="1"/>
              <a:t>Digi</a:t>
            </a:r>
            <a:r>
              <a:rPr lang="en-US" sz="2500" dirty="0"/>
              <a:t>. </a:t>
            </a:r>
            <a:r>
              <a:rPr lang="en-US" sz="2500" dirty="0" err="1"/>
              <a:t>Xbee</a:t>
            </a:r>
            <a:r>
              <a:rPr lang="en-US" sz="2500" dirty="0"/>
              <a:t> </a:t>
            </a:r>
            <a:r>
              <a:rPr lang="en-US" sz="2500" dirty="0" err="1"/>
              <a:t>DigiMesh</a:t>
            </a:r>
            <a:r>
              <a:rPr lang="en-US" sz="2500" dirty="0"/>
              <a:t> 2.4. Retrieved 07/2016 from: http://www.digi.com/products/xbee-rf-solutions/modules/xbee-digimesh-2-4</a:t>
            </a:r>
          </a:p>
          <a:p>
            <a:endParaRPr lang="en-US" dirty="0"/>
          </a:p>
        </p:txBody>
      </p:sp>
    </p:spTree>
    <p:extLst>
      <p:ext uri="{BB962C8B-B14F-4D97-AF65-F5344CB8AC3E}">
        <p14:creationId xmlns:p14="http://schemas.microsoft.com/office/powerpoint/2010/main" val="109161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OUR GOAL</a:t>
            </a:r>
          </a:p>
        </p:txBody>
      </p:sp>
      <p:sp>
        <p:nvSpPr>
          <p:cNvPr id="3" name="Espaço Reservado para Conteúdo 2"/>
          <p:cNvSpPr>
            <a:spLocks noGrp="1"/>
          </p:cNvSpPr>
          <p:nvPr>
            <p:ph idx="1"/>
          </p:nvPr>
        </p:nvSpPr>
        <p:spPr/>
        <p:txBody>
          <a:bodyPr/>
          <a:lstStyle/>
          <a:p>
            <a:r>
              <a:rPr lang="en-US" sz="2200" dirty="0"/>
              <a:t>Create a mesh network with Arduino, </a:t>
            </a:r>
            <a:r>
              <a:rPr lang="en-US" sz="2200" dirty="0" err="1"/>
              <a:t>XBee</a:t>
            </a:r>
            <a:r>
              <a:rPr lang="en-US" sz="2200" dirty="0"/>
              <a:t>, sensors and the Philips Hue lighting system.</a:t>
            </a:r>
          </a:p>
          <a:p>
            <a:endParaRPr lang="en-US" sz="2200" dirty="0"/>
          </a:p>
        </p:txBody>
      </p:sp>
      <p:pic>
        <p:nvPicPr>
          <p:cNvPr id="2050" name="Picture 2" descr="C:\Users\pedro\Desktop\Intelligent Lights\Pictures\Untitl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4616" y="2266950"/>
            <a:ext cx="3237835" cy="2425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7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BR" cap="all" dirty="0" err="1"/>
              <a:t>Arduino</a:t>
            </a:r>
            <a:endParaRPr lang="pt-BR" cap="all" dirty="0"/>
          </a:p>
        </p:txBody>
      </p:sp>
      <p:sp>
        <p:nvSpPr>
          <p:cNvPr id="3" name="Content Placeholder 2"/>
          <p:cNvSpPr>
            <a:spLocks noGrp="1"/>
          </p:cNvSpPr>
          <p:nvPr>
            <p:ph idx="1"/>
          </p:nvPr>
        </p:nvSpPr>
        <p:spPr/>
        <p:txBody>
          <a:bodyPr/>
          <a:lstStyle/>
          <a:p>
            <a:r>
              <a:rPr lang="en-US" sz="2200" dirty="0"/>
              <a:t>Open-source platform</a:t>
            </a:r>
          </a:p>
          <a:p>
            <a:r>
              <a:rPr lang="en-US" sz="2200" dirty="0"/>
              <a:t>Available IDE to design software</a:t>
            </a:r>
          </a:p>
          <a:p>
            <a:r>
              <a:rPr lang="en-US" sz="2200" dirty="0"/>
              <a:t>Plenty of peripherals and compatible sensors</a:t>
            </a:r>
          </a:p>
          <a:p>
            <a:endParaRPr lang="pt-BR" dirty="0"/>
          </a:p>
        </p:txBody>
      </p:sp>
      <p:pic>
        <p:nvPicPr>
          <p:cNvPr id="1026" name="Picture 2" descr="alt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35887"/>
            <a:ext cx="3581400" cy="2160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duino U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622779"/>
            <a:ext cx="2743200" cy="218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73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BR" cap="all" dirty="0" err="1"/>
              <a:t>Xbee</a:t>
            </a:r>
            <a:r>
              <a:rPr lang="pt-BR" cap="all" dirty="0"/>
              <a:t> </a:t>
            </a:r>
            <a:r>
              <a:rPr lang="pt-BR" cap="all" dirty="0" err="1"/>
              <a:t>DigiMesh</a:t>
            </a:r>
            <a:r>
              <a:rPr lang="pt-BR" cap="all" dirty="0"/>
              <a:t> 2.4</a:t>
            </a:r>
          </a:p>
        </p:txBody>
      </p:sp>
      <p:sp>
        <p:nvSpPr>
          <p:cNvPr id="3" name="Content Placeholder 2"/>
          <p:cNvSpPr>
            <a:spLocks noGrp="1"/>
          </p:cNvSpPr>
          <p:nvPr>
            <p:ph idx="1"/>
          </p:nvPr>
        </p:nvSpPr>
        <p:spPr>
          <a:xfrm>
            <a:off x="457200" y="1200150"/>
            <a:ext cx="5105400" cy="1828800"/>
          </a:xfrm>
        </p:spPr>
        <p:txBody>
          <a:bodyPr/>
          <a:lstStyle/>
          <a:p>
            <a:r>
              <a:rPr lang="en-US" sz="2200" dirty="0"/>
              <a:t>Radio modules</a:t>
            </a:r>
          </a:p>
          <a:p>
            <a:r>
              <a:rPr lang="en-US" sz="2200" dirty="0"/>
              <a:t>IEEE 802.15.4 networking protocol for fast point-to-multipoint or peer-to-peer networking</a:t>
            </a:r>
          </a:p>
          <a:p>
            <a:endParaRPr lang="en-US" dirty="0"/>
          </a:p>
        </p:txBody>
      </p:sp>
      <p:pic>
        <p:nvPicPr>
          <p:cNvPr id="3074" name="Picture 2" descr="https://upload.wikimedia.org/wikipedia/commons/thumb/1/15/XBee_Series_2_with_Whip_Antenna%2C_with_US_Quarter.jpg/2880px-XBee_Series_2_with_Whip_Antenna%2C_with_US_Quarter.jpg"/>
          <p:cNvPicPr>
            <a:picLocks noChangeAspect="1" noChangeArrowheads="1"/>
          </p:cNvPicPr>
          <p:nvPr/>
        </p:nvPicPr>
        <p:blipFill>
          <a:blip r:embed="rId3" cstate="print">
            <a:clrChange>
              <a:clrFrom>
                <a:srgbClr val="E5E4DF"/>
              </a:clrFrom>
              <a:clrTo>
                <a:srgbClr val="E5E4DF">
                  <a:alpha val="0"/>
                </a:srgbClr>
              </a:clrTo>
            </a:clrChange>
            <a:extLst>
              <a:ext uri="{28A0092B-C50C-407E-A947-70E740481C1C}">
                <a14:useLocalDpi xmlns:a14="http://schemas.microsoft.com/office/drawing/2010/main" val="0"/>
              </a:ext>
            </a:extLst>
          </a:blip>
          <a:srcRect/>
          <a:stretch>
            <a:fillRect/>
          </a:stretch>
        </p:blipFill>
        <p:spPr bwMode="auto">
          <a:xfrm>
            <a:off x="5731400" y="1047750"/>
            <a:ext cx="2879200" cy="1733550"/>
          </a:xfrm>
          <a:prstGeom prst="rect">
            <a:avLst/>
          </a:prstGeom>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0" y="4233522"/>
            <a:ext cx="289560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Limited range</a:t>
            </a:r>
          </a:p>
          <a:p>
            <a:pPr marL="285750" indent="-285750">
              <a:buFont typeface="Arial" panose="020B0604020202020204" pitchFamily="34" charset="0"/>
              <a:buChar char="•"/>
            </a:pPr>
            <a:r>
              <a:rPr lang="en-US" sz="1600" dirty="0"/>
              <a:t>“Pairing” connection</a:t>
            </a:r>
          </a:p>
        </p:txBody>
      </p:sp>
      <p:sp>
        <p:nvSpPr>
          <p:cNvPr id="6" name="TextBox 5"/>
          <p:cNvSpPr txBox="1"/>
          <p:nvPr/>
        </p:nvSpPr>
        <p:spPr>
          <a:xfrm>
            <a:off x="5731400" y="4233522"/>
            <a:ext cx="312420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Limited range</a:t>
            </a:r>
          </a:p>
          <a:p>
            <a:pPr marL="285750" indent="-285750">
              <a:buFont typeface="Arial" panose="020B0604020202020204" pitchFamily="34" charset="0"/>
              <a:buChar char="•"/>
            </a:pPr>
            <a:r>
              <a:rPr lang="en-US" sz="1600" dirty="0"/>
              <a:t>High power consumption</a:t>
            </a:r>
          </a:p>
        </p:txBody>
      </p:sp>
      <p:pic>
        <p:nvPicPr>
          <p:cNvPr id="3076" name="Picture 4" descr="http://logok.org/wp-content/uploads/2014/09/Bluetooth-logo-and-wordmark.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2959" b="32584"/>
          <a:stretch/>
        </p:blipFill>
        <p:spPr bwMode="auto">
          <a:xfrm>
            <a:off x="533400" y="3325193"/>
            <a:ext cx="3886200" cy="79815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thumb/3/32/Wi-Fi_Logo.svg/1280px-Wi-Fi_Logo.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3600" y="3181350"/>
            <a:ext cx="1752600" cy="9446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325778" y="2697718"/>
            <a:ext cx="492443" cy="369332"/>
          </a:xfrm>
          <a:prstGeom prst="rect">
            <a:avLst/>
          </a:prstGeom>
        </p:spPr>
        <p:txBody>
          <a:bodyPr wrap="none">
            <a:spAutoFit/>
          </a:bodyPr>
          <a:lstStyle/>
          <a:p>
            <a:pPr algn="ctr"/>
            <a:r>
              <a:rPr lang="en-US" dirty="0"/>
              <a:t>VS</a:t>
            </a:r>
            <a:endParaRPr lang="pt-BR" dirty="0"/>
          </a:p>
        </p:txBody>
      </p:sp>
    </p:spTree>
    <p:extLst>
      <p:ext uri="{BB962C8B-B14F-4D97-AF65-F5344CB8AC3E}">
        <p14:creationId xmlns:p14="http://schemas.microsoft.com/office/powerpoint/2010/main" val="208903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3076"/>
                                        </p:tgtEl>
                                        <p:attrNameLst>
                                          <p:attrName>style.visibility</p:attrName>
                                        </p:attrNameLst>
                                      </p:cBhvr>
                                      <p:to>
                                        <p:strVal val="visible"/>
                                      </p:to>
                                    </p:set>
                                    <p:animEffect transition="in" filter="fade">
                                      <p:cBhvr>
                                        <p:cTn id="28" dur="500"/>
                                        <p:tgtEl>
                                          <p:spTgt spid="30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3078"/>
                                        </p:tgtEl>
                                        <p:attrNameLst>
                                          <p:attrName>style.visibility</p:attrName>
                                        </p:attrNameLst>
                                      </p:cBhvr>
                                      <p:to>
                                        <p:strVal val="visible"/>
                                      </p:to>
                                    </p:set>
                                    <p:animEffect transition="in" filter="fade">
                                      <p:cBhvr>
                                        <p:cTn id="36"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BR" cap="all" dirty="0"/>
              <a:t>Philips Hue</a:t>
            </a:r>
          </a:p>
        </p:txBody>
      </p:sp>
      <p:sp>
        <p:nvSpPr>
          <p:cNvPr id="3" name="Content Placeholder 2"/>
          <p:cNvSpPr>
            <a:spLocks noGrp="1"/>
          </p:cNvSpPr>
          <p:nvPr>
            <p:ph idx="1"/>
          </p:nvPr>
        </p:nvSpPr>
        <p:spPr/>
        <p:txBody>
          <a:bodyPr>
            <a:normAutofit/>
          </a:bodyPr>
          <a:lstStyle/>
          <a:p>
            <a:r>
              <a:rPr lang="pt-BR" sz="2200" dirty="0"/>
              <a:t>Wireless </a:t>
            </a:r>
            <a:r>
              <a:rPr lang="pt-BR" sz="2200" dirty="0" err="1"/>
              <a:t>capabilities</a:t>
            </a:r>
            <a:endParaRPr lang="pt-BR" sz="2200" dirty="0"/>
          </a:p>
          <a:p>
            <a:r>
              <a:rPr lang="pt-BR" sz="2200" dirty="0"/>
              <a:t>Can be controlled by JSON strings</a:t>
            </a:r>
          </a:p>
          <a:p>
            <a:r>
              <a:rPr lang="pt-BR" sz="2200" dirty="0"/>
              <a:t>Philips Hue Bridge</a:t>
            </a:r>
          </a:p>
        </p:txBody>
      </p:sp>
      <p:pic>
        <p:nvPicPr>
          <p:cNvPr id="5122" name="Picture 2" descr="C:\Users\pedro\Desktop\philipshuestarterkit-800x298.jpg"/>
          <p:cNvPicPr>
            <a:picLocks noChangeAspect="1" noChangeArrowheads="1"/>
          </p:cNvPicPr>
          <p:nvPr/>
        </p:nvPicPr>
        <p:blipFill rotWithShape="1">
          <a:blip r:embed="rId2">
            <a:extLst>
              <a:ext uri="{28A0092B-C50C-407E-A947-70E740481C1C}">
                <a14:useLocalDpi xmlns:a14="http://schemas.microsoft.com/office/drawing/2010/main" val="0"/>
              </a:ext>
            </a:extLst>
          </a:blip>
          <a:srcRect t="11521" r="18756"/>
          <a:stretch/>
        </p:blipFill>
        <p:spPr bwMode="auto">
          <a:xfrm>
            <a:off x="1794510" y="2571750"/>
            <a:ext cx="5554980" cy="225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55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MESH NETWORK</a:t>
            </a:r>
          </a:p>
        </p:txBody>
      </p:sp>
      <p:sp>
        <p:nvSpPr>
          <p:cNvPr id="4" name="Content Placeholder 3"/>
          <p:cNvSpPr>
            <a:spLocks noGrp="1"/>
          </p:cNvSpPr>
          <p:nvPr>
            <p:ph idx="1"/>
          </p:nvPr>
        </p:nvSpPr>
        <p:spPr/>
        <p:txBody>
          <a:bodyPr>
            <a:normAutofit/>
          </a:bodyPr>
          <a:lstStyle/>
          <a:p>
            <a:r>
              <a:rPr lang="en-US" sz="2200" dirty="0"/>
              <a:t>For a valid network: one coordinator, n routers, m end devices</a:t>
            </a:r>
          </a:p>
        </p:txBody>
      </p:sp>
      <p:grpSp>
        <p:nvGrpSpPr>
          <p:cNvPr id="10" name="Group 9"/>
          <p:cNvGrpSpPr/>
          <p:nvPr/>
        </p:nvGrpSpPr>
        <p:grpSpPr>
          <a:xfrm>
            <a:off x="2514600" y="1885950"/>
            <a:ext cx="4381500" cy="2913290"/>
            <a:chOff x="1714500" y="2286000"/>
            <a:chExt cx="5715000" cy="4000500"/>
          </a:xfrm>
        </p:grpSpPr>
        <p:grpSp>
          <p:nvGrpSpPr>
            <p:cNvPr id="6" name="Group 5"/>
            <p:cNvGrpSpPr/>
            <p:nvPr/>
          </p:nvGrpSpPr>
          <p:grpSpPr>
            <a:xfrm>
              <a:off x="1714500" y="2286000"/>
              <a:ext cx="5715000" cy="4000500"/>
              <a:chOff x="1981200" y="2514600"/>
              <a:chExt cx="5334000" cy="3733800"/>
            </a:xfrm>
          </p:grpSpPr>
          <p:pic>
            <p:nvPicPr>
              <p:cNvPr id="1028" name="Picture 4" descr="http://wiki.t-o-f.info/uploads/Arduino/xbee_network_mesh.png"/>
              <p:cNvPicPr>
                <a:picLocks noChangeAspect="1" noChangeArrowheads="1"/>
              </p:cNvPicPr>
              <p:nvPr/>
            </p:nvPicPr>
            <p:blipFill rotWithShape="1">
              <a:blip r:embed="rId3">
                <a:extLst>
                  <a:ext uri="{28A0092B-C50C-407E-A947-70E740481C1C}">
                    <a14:useLocalDpi xmlns:a14="http://schemas.microsoft.com/office/drawing/2010/main" val="0"/>
                  </a:ext>
                </a:extLst>
              </a:blip>
              <a:srcRect t="10288"/>
              <a:stretch/>
            </p:blipFill>
            <p:spPr bwMode="auto">
              <a:xfrm>
                <a:off x="1981200" y="2514600"/>
                <a:ext cx="533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14800" y="2514600"/>
                <a:ext cx="12192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3200400" y="2367643"/>
              <a:ext cx="304800" cy="146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48000" y="2286000"/>
              <a:ext cx="1093569" cy="328295"/>
            </a:xfrm>
            <a:prstGeom prst="rect">
              <a:avLst/>
            </a:prstGeom>
            <a:noFill/>
          </p:spPr>
          <p:txBody>
            <a:bodyPr wrap="none" rtlCol="0">
              <a:spAutoFit/>
            </a:bodyPr>
            <a:lstStyle/>
            <a:p>
              <a:r>
                <a:rPr lang="en-US" sz="1000" dirty="0"/>
                <a:t>Serial over USB</a:t>
              </a:r>
            </a:p>
          </p:txBody>
        </p:sp>
      </p:grpSp>
    </p:spTree>
    <p:extLst>
      <p:ext uri="{BB962C8B-B14F-4D97-AF65-F5344CB8AC3E}">
        <p14:creationId xmlns:p14="http://schemas.microsoft.com/office/powerpoint/2010/main" val="181676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OUR GOAL</a:t>
            </a:r>
          </a:p>
        </p:txBody>
      </p:sp>
      <p:sp>
        <p:nvSpPr>
          <p:cNvPr id="3" name="Espaço Reservado para Conteúdo 2"/>
          <p:cNvSpPr>
            <a:spLocks noGrp="1"/>
          </p:cNvSpPr>
          <p:nvPr>
            <p:ph idx="1"/>
          </p:nvPr>
        </p:nvSpPr>
        <p:spPr/>
        <p:txBody>
          <a:bodyPr/>
          <a:lstStyle/>
          <a:p>
            <a:r>
              <a:rPr lang="en-US" sz="2200" dirty="0"/>
              <a:t>Create a mesh network with Arduino, </a:t>
            </a:r>
            <a:r>
              <a:rPr lang="en-US" sz="2200" dirty="0" err="1"/>
              <a:t>XBee</a:t>
            </a:r>
            <a:r>
              <a:rPr lang="en-US" sz="2200" dirty="0"/>
              <a:t>, sensors and the Philips Hue lighting system.</a:t>
            </a:r>
          </a:p>
          <a:p>
            <a:endParaRPr lang="en-US" sz="2200" dirty="0"/>
          </a:p>
        </p:txBody>
      </p:sp>
      <p:pic>
        <p:nvPicPr>
          <p:cNvPr id="2050" name="Picture 2" descr="C:\Users\pedro\Desktop\Intelligent Lights\Pictures\Untitl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114550"/>
            <a:ext cx="3237835" cy="2577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03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WHY?</a:t>
            </a:r>
          </a:p>
        </p:txBody>
      </p:sp>
      <p:sp>
        <p:nvSpPr>
          <p:cNvPr id="3" name="Espaço Reservado para Conteúdo 2"/>
          <p:cNvSpPr>
            <a:spLocks noGrp="1"/>
          </p:cNvSpPr>
          <p:nvPr>
            <p:ph idx="1"/>
          </p:nvPr>
        </p:nvSpPr>
        <p:spPr/>
        <p:txBody>
          <a:bodyPr>
            <a:normAutofit/>
          </a:bodyPr>
          <a:lstStyle/>
          <a:p>
            <a:r>
              <a:rPr lang="en-US" sz="2200" dirty="0"/>
              <a:t>Not everyone can hear an alarm system.</a:t>
            </a:r>
          </a:p>
          <a:p>
            <a:r>
              <a:rPr lang="en-US" sz="2200" dirty="0"/>
              <a:t>Not everyone can find where they want to go.</a:t>
            </a:r>
          </a:p>
        </p:txBody>
      </p:sp>
      <p:pic>
        <p:nvPicPr>
          <p:cNvPr id="2050" name="Picture 2" descr="https://img1.etsystatic.com/010/0/6606975/il_fullxfull.445450595_d6xj.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3974" y="2165721"/>
            <a:ext cx="3636051" cy="267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31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ilho">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Escritório Clássico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rilh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1651</TotalTime>
  <Words>997</Words>
  <Application>Microsoft Office PowerPoint</Application>
  <PresentationFormat>On-screen Show (16:9)</PresentationFormat>
  <Paragraphs>207</Paragraphs>
  <Slides>23</Slides>
  <Notes>8</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Brilho</vt:lpstr>
      <vt:lpstr>PowerPoint Presentation</vt:lpstr>
      <vt:lpstr>INTELLIGENT LIGHTS</vt:lpstr>
      <vt:lpstr>OUR GOAL</vt:lpstr>
      <vt:lpstr>Arduino</vt:lpstr>
      <vt:lpstr>Xbee DigiMesh 2.4</vt:lpstr>
      <vt:lpstr>Philips Hue</vt:lpstr>
      <vt:lpstr>MESH NETWORK</vt:lpstr>
      <vt:lpstr>OUR GOAL</vt:lpstr>
      <vt:lpstr>WHY?</vt:lpstr>
      <vt:lpstr>HOW?</vt:lpstr>
      <vt:lpstr>HOW?</vt:lpstr>
      <vt:lpstr>HOW?</vt:lpstr>
      <vt:lpstr>HOW?</vt:lpstr>
      <vt:lpstr>STATE MACHINE</vt:lpstr>
      <vt:lpstr>HOW MUCH?</vt:lpstr>
      <vt:lpstr>CHALLENGES</vt:lpstr>
      <vt:lpstr>CHALLENGES</vt:lpstr>
      <vt:lpstr>CHALLENGES</vt:lpstr>
      <vt:lpstr>WHAT CAN LAMPSENSE PROVIDE?</vt:lpstr>
      <vt:lpstr>DEMO VIDEO</vt:lpstr>
      <vt:lpstr>THANK YOU!</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LIGHTS</dc:title>
  <dc:creator>Pedro Henrique Silva</dc:creator>
  <cp:lastModifiedBy>Breno Martins</cp:lastModifiedBy>
  <cp:revision>83</cp:revision>
  <dcterms:created xsi:type="dcterms:W3CDTF">2016-07-20T15:59:34Z</dcterms:created>
  <dcterms:modified xsi:type="dcterms:W3CDTF">2016-07-27T21:24:01Z</dcterms:modified>
</cp:coreProperties>
</file>